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7772400" cy="10058400"/>
  <p:notesSz cx="6858000" cy="9144000"/>
  <p:embeddedFontLst>
    <p:embeddedFont>
      <p:font typeface="Abril Fatface" panose="02000503000000020003" pitchFamily="2" charset="0"/>
      <p:regular r:id="rId46"/>
    </p:embeddedFont>
    <p:embeddedFont>
      <p:font typeface="Alex Brush" panose="020B0604020202020204" charset="0"/>
      <p:regular r:id="rId47"/>
    </p:embeddedFont>
    <p:embeddedFont>
      <p:font typeface="Canva Sans" panose="020B0604020202020204" charset="0"/>
      <p:regular r:id="rId48"/>
    </p:embeddedFont>
    <p:embeddedFont>
      <p:font typeface="Canva Sans Bold" panose="020B0604020202020204" charset="0"/>
      <p:regular r:id="rId49"/>
    </p:embeddedFont>
    <p:embeddedFont>
      <p:font typeface="Droid Serif" panose="020B0604020202020204" charset="0"/>
      <p:regular r:id="rId50"/>
    </p:embeddedFont>
    <p:embeddedFont>
      <p:font typeface="Droid Serif Bold" panose="020B0604020202020204" charset="0"/>
      <p:regular r:id="rId51"/>
    </p:embeddedFont>
    <p:embeddedFont>
      <p:font typeface="Droid Serif Bold Italics" panose="020B0604020202020204" charset="0"/>
      <p:regular r:id="rId52"/>
    </p:embeddedFont>
    <p:embeddedFont>
      <p:font typeface="Droid Serif Italics" panose="020B0604020202020204" charset="0"/>
      <p:regular r:id="rId53"/>
    </p:embeddedFont>
    <p:embeddedFont>
      <p:font typeface="Lovelace Text" panose="020B0604020202020204" charset="0"/>
      <p:regular r:id="rId54"/>
    </p:embeddedFont>
    <p:embeddedFont>
      <p:font typeface="Lovelace Text Bold" panose="020B0604020202020204" charset="0"/>
      <p:regular r:id="rId55"/>
    </p:embeddedFont>
    <p:embeddedFont>
      <p:font typeface="Parisienne" panose="020B0604020202020204" charset="0"/>
      <p:regular r:id="rId56"/>
    </p:embeddedFont>
    <p:embeddedFont>
      <p:font typeface="Playfair Display" panose="00000500000000000000" pitchFamily="2" charset="0"/>
      <p:regular r:id="rId57"/>
    </p:embeddedFont>
    <p:embeddedFont>
      <p:font typeface="Playfair Display Bold" panose="00000800000000000000"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5" d="100"/>
          <a:sy n="35" d="100"/>
        </p:scale>
        <p:origin x="2088"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1.jpe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png"/><Relationship Id="rId7" Type="http://schemas.openxmlformats.org/officeDocument/2006/relationships/image" Target="../media/image9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2.jpeg"/><Relationship Id="rId4" Type="http://schemas.openxmlformats.org/officeDocument/2006/relationships/image" Target="../media/image101.jpeg"/></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9.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mailto:uazhispanicalumni@gmail.com" TargetMode="External"/><Relationship Id="rId11" Type="http://schemas.openxmlformats.org/officeDocument/2006/relationships/image" Target="../media/image112.svg"/><Relationship Id="rId5" Type="http://schemas.openxmlformats.org/officeDocument/2006/relationships/hyperlink" Target="https://uahispanicalumni.arizona.edu" TargetMode="External"/><Relationship Id="rId10" Type="http://schemas.openxmlformats.org/officeDocument/2006/relationships/image" Target="../media/image111.png"/><Relationship Id="rId4" Type="http://schemas.openxmlformats.org/officeDocument/2006/relationships/hyperlink" Target="https://bit.ly/give-UAHA" TargetMode="External"/><Relationship Id="rId9" Type="http://schemas.openxmlformats.org/officeDocument/2006/relationships/image" Target="../media/image110.sv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jpeg"/></Relationships>
</file>

<file path=ppt/slides/_rels/slide4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4.jpeg"/><Relationship Id="rId12" Type="http://schemas.openxmlformats.org/officeDocument/2006/relationships/image" Target="../media/image19.png"/><Relationship Id="rId17" Type="http://schemas.openxmlformats.org/officeDocument/2006/relationships/image" Target="../media/image24.jpeg"/><Relationship Id="rId2" Type="http://schemas.openxmlformats.org/officeDocument/2006/relationships/image" Target="../media/image1.jpe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9.png"/><Relationship Id="rId15" Type="http://schemas.openxmlformats.org/officeDocument/2006/relationships/image" Target="../media/image22.jpe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48590" t="-1136" r="-48590" b="-1136"/>
            </a:stretch>
          </a:blipFill>
        </p:spPr>
        <p:txBody>
          <a:bodyPr/>
          <a:lstStyle/>
          <a:p>
            <a:endParaRPr lang="en-US"/>
          </a:p>
        </p:txBody>
      </p:sp>
      <p:sp>
        <p:nvSpPr>
          <p:cNvPr id="3" name="Freeform 3"/>
          <p:cNvSpPr/>
          <p:nvPr/>
        </p:nvSpPr>
        <p:spPr>
          <a:xfrm rot="-6187203">
            <a:off x="-5762978" y="9882899"/>
            <a:ext cx="7730946" cy="7116805"/>
          </a:xfrm>
          <a:custGeom>
            <a:avLst/>
            <a:gdLst/>
            <a:ahLst/>
            <a:cxnLst/>
            <a:rect l="l" t="t" r="r" b="b"/>
            <a:pathLst>
              <a:path w="7730946" h="7116805">
                <a:moveTo>
                  <a:pt x="0" y="0"/>
                </a:moveTo>
                <a:lnTo>
                  <a:pt x="7730946" y="0"/>
                </a:lnTo>
                <a:lnTo>
                  <a:pt x="7730946" y="7116805"/>
                </a:lnTo>
                <a:lnTo>
                  <a:pt x="0" y="7116805"/>
                </a:lnTo>
                <a:lnTo>
                  <a:pt x="0" y="0"/>
                </a:lnTo>
                <a:close/>
              </a:path>
            </a:pathLst>
          </a:custGeom>
          <a:blipFill>
            <a:blip r:embed="rId3">
              <a:extLst>
                <a:ext uri="{96DAC541-7B7A-43D3-8B79-37D633B846F1}">
                  <asvg:svgBlip xmlns:asvg="http://schemas.microsoft.com/office/drawing/2016/SVG/main" r:embed="rId4"/>
                </a:ext>
              </a:extLst>
            </a:blip>
            <a:stretch>
              <a:fillRect l="-97" r="-97"/>
            </a:stretch>
          </a:blipFill>
        </p:spPr>
        <p:txBody>
          <a:bodyPr/>
          <a:lstStyle/>
          <a:p>
            <a:endParaRPr lang="en-US"/>
          </a:p>
        </p:txBody>
      </p:sp>
      <p:grpSp>
        <p:nvGrpSpPr>
          <p:cNvPr id="4" name="Group 4"/>
          <p:cNvGrpSpPr/>
          <p:nvPr/>
        </p:nvGrpSpPr>
        <p:grpSpPr>
          <a:xfrm>
            <a:off x="617429" y="6674694"/>
            <a:ext cx="6537542" cy="1359508"/>
            <a:chOff x="0" y="0"/>
            <a:chExt cx="8716723" cy="1812677"/>
          </a:xfrm>
        </p:grpSpPr>
        <p:sp>
          <p:nvSpPr>
            <p:cNvPr id="5" name="TextBox 5"/>
            <p:cNvSpPr txBox="1"/>
            <p:nvPr/>
          </p:nvSpPr>
          <p:spPr>
            <a:xfrm>
              <a:off x="57288" y="-38100"/>
              <a:ext cx="8602148" cy="355459"/>
            </a:xfrm>
            <a:prstGeom prst="rect">
              <a:avLst/>
            </a:prstGeom>
          </p:spPr>
          <p:txBody>
            <a:bodyPr lIns="0" tIns="0" rIns="0" bIns="0" rtlCol="0" anchor="t">
              <a:spAutoFit/>
            </a:bodyPr>
            <a:lstStyle/>
            <a:p>
              <a:pPr algn="ctr">
                <a:lnSpc>
                  <a:spcPts val="2191"/>
                </a:lnSpc>
              </a:pPr>
              <a:r>
                <a:rPr lang="en-US" sz="1565" spc="109">
                  <a:solidFill>
                    <a:srgbClr val="F1E895"/>
                  </a:solidFill>
                  <a:latin typeface="Droid Serif"/>
                  <a:ea typeface="Droid Serif"/>
                  <a:cs typeface="Droid Serif"/>
                  <a:sym typeface="Droid Serif"/>
                </a:rPr>
                <a:t>SATURDAY, MARCH 1, 2025</a:t>
              </a:r>
            </a:p>
          </p:txBody>
        </p:sp>
        <p:sp>
          <p:nvSpPr>
            <p:cNvPr id="6" name="TextBox 6"/>
            <p:cNvSpPr txBox="1"/>
            <p:nvPr/>
          </p:nvSpPr>
          <p:spPr>
            <a:xfrm>
              <a:off x="0" y="1086849"/>
              <a:ext cx="8673818" cy="725829"/>
            </a:xfrm>
            <a:prstGeom prst="rect">
              <a:avLst/>
            </a:prstGeom>
          </p:spPr>
          <p:txBody>
            <a:bodyPr lIns="0" tIns="0" rIns="0" bIns="0" rtlCol="0" anchor="t">
              <a:spAutoFit/>
            </a:bodyPr>
            <a:lstStyle/>
            <a:p>
              <a:pPr algn="ctr">
                <a:lnSpc>
                  <a:spcPts val="2191"/>
                </a:lnSpc>
              </a:pPr>
              <a:r>
                <a:rPr lang="en-US" sz="1565" spc="109">
                  <a:solidFill>
                    <a:srgbClr val="F1E895"/>
                  </a:solidFill>
                  <a:latin typeface="Droid Serif"/>
                  <a:ea typeface="Droid Serif"/>
                  <a:cs typeface="Droid Serif"/>
                  <a:sym typeface="Droid Serif"/>
                </a:rPr>
                <a:t>10000 N Oracle Rd, Tucson, AZ</a:t>
              </a:r>
            </a:p>
            <a:p>
              <a:pPr algn="ctr">
                <a:lnSpc>
                  <a:spcPts val="2191"/>
                </a:lnSpc>
              </a:pPr>
              <a:r>
                <a:rPr lang="en-US" sz="1565" spc="109">
                  <a:solidFill>
                    <a:srgbClr val="F1E895"/>
                  </a:solidFill>
                  <a:latin typeface="Droid Serif"/>
                  <a:ea typeface="Droid Serif"/>
                  <a:cs typeface="Droid Serif"/>
                  <a:sym typeface="Droid Serif"/>
                </a:rPr>
                <a:t>6:00pm - 12:00am</a:t>
              </a:r>
            </a:p>
          </p:txBody>
        </p:sp>
        <p:sp>
          <p:nvSpPr>
            <p:cNvPr id="7" name="TextBox 7"/>
            <p:cNvSpPr txBox="1"/>
            <p:nvPr/>
          </p:nvSpPr>
          <p:spPr>
            <a:xfrm>
              <a:off x="19011" y="412609"/>
              <a:ext cx="8697713" cy="557756"/>
            </a:xfrm>
            <a:prstGeom prst="rect">
              <a:avLst/>
            </a:prstGeom>
          </p:spPr>
          <p:txBody>
            <a:bodyPr lIns="0" tIns="0" rIns="0" bIns="0" rtlCol="0" anchor="t">
              <a:spAutoFit/>
            </a:bodyPr>
            <a:lstStyle/>
            <a:p>
              <a:pPr algn="ctr">
                <a:lnSpc>
                  <a:spcPts val="3506"/>
                </a:lnSpc>
              </a:pPr>
              <a:r>
                <a:rPr lang="en-US" sz="2504">
                  <a:solidFill>
                    <a:srgbClr val="AB8C53"/>
                  </a:solidFill>
                  <a:latin typeface="Parisienne"/>
                  <a:ea typeface="Parisienne"/>
                  <a:cs typeface="Parisienne"/>
                  <a:sym typeface="Parisienne"/>
                </a:rPr>
                <a:t>El Conquistador Tucson Resort</a:t>
              </a:r>
            </a:p>
          </p:txBody>
        </p:sp>
      </p:grpSp>
      <p:grpSp>
        <p:nvGrpSpPr>
          <p:cNvPr id="8" name="Group 8"/>
          <p:cNvGrpSpPr/>
          <p:nvPr/>
        </p:nvGrpSpPr>
        <p:grpSpPr>
          <a:xfrm>
            <a:off x="1162914" y="1572569"/>
            <a:ext cx="5446572" cy="1750966"/>
            <a:chOff x="0" y="0"/>
            <a:chExt cx="7262096" cy="2334622"/>
          </a:xfrm>
        </p:grpSpPr>
        <p:sp>
          <p:nvSpPr>
            <p:cNvPr id="9" name="Freeform 9"/>
            <p:cNvSpPr/>
            <p:nvPr/>
          </p:nvSpPr>
          <p:spPr>
            <a:xfrm>
              <a:off x="2828521" y="0"/>
              <a:ext cx="1200443" cy="1486617"/>
            </a:xfrm>
            <a:custGeom>
              <a:avLst/>
              <a:gdLst/>
              <a:ahLst/>
              <a:cxnLst/>
              <a:rect l="l" t="t" r="r" b="b"/>
              <a:pathLst>
                <a:path w="1200443" h="1486617">
                  <a:moveTo>
                    <a:pt x="0" y="0"/>
                  </a:moveTo>
                  <a:lnTo>
                    <a:pt x="1200443" y="0"/>
                  </a:lnTo>
                  <a:lnTo>
                    <a:pt x="1200443" y="1486617"/>
                  </a:lnTo>
                  <a:lnTo>
                    <a:pt x="0" y="1486617"/>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28771" y="1438992"/>
              <a:ext cx="7233325" cy="504308"/>
            </a:xfrm>
            <a:prstGeom prst="rect">
              <a:avLst/>
            </a:prstGeom>
          </p:spPr>
          <p:txBody>
            <a:bodyPr lIns="0" tIns="0" rIns="0" bIns="0" rtlCol="0" anchor="t">
              <a:spAutoFit/>
            </a:bodyPr>
            <a:lstStyle/>
            <a:p>
              <a:pPr algn="ctr">
                <a:lnSpc>
                  <a:spcPts val="3171"/>
                </a:lnSpc>
              </a:pPr>
              <a:r>
                <a:rPr lang="en-US" sz="2265" spc="158">
                  <a:solidFill>
                    <a:srgbClr val="DCCE75"/>
                  </a:solidFill>
                  <a:latin typeface="Droid Serif"/>
                  <a:ea typeface="Droid Serif"/>
                  <a:cs typeface="Droid Serif"/>
                  <a:sym typeface="Droid Serif"/>
                </a:rPr>
                <a:t>THE UNIVERSITY OF ARIZONA</a:t>
              </a:r>
            </a:p>
          </p:txBody>
        </p:sp>
        <p:sp>
          <p:nvSpPr>
            <p:cNvPr id="11" name="TextBox 11"/>
            <p:cNvSpPr txBox="1"/>
            <p:nvPr/>
          </p:nvSpPr>
          <p:spPr>
            <a:xfrm>
              <a:off x="0" y="1895675"/>
              <a:ext cx="7233325" cy="438947"/>
            </a:xfrm>
            <a:prstGeom prst="rect">
              <a:avLst/>
            </a:prstGeom>
          </p:spPr>
          <p:txBody>
            <a:bodyPr lIns="0" tIns="0" rIns="0" bIns="0" rtlCol="0" anchor="t">
              <a:spAutoFit/>
            </a:bodyPr>
            <a:lstStyle/>
            <a:p>
              <a:pPr algn="ctr">
                <a:lnSpc>
                  <a:spcPts val="2723"/>
                </a:lnSpc>
              </a:pPr>
              <a:r>
                <a:rPr lang="en-US" sz="1945" b="1" spc="136">
                  <a:solidFill>
                    <a:srgbClr val="DCCE75"/>
                  </a:solidFill>
                  <a:latin typeface="Droid Serif Bold"/>
                  <a:ea typeface="Droid Serif Bold"/>
                  <a:cs typeface="Droid Serif Bold"/>
                  <a:sym typeface="Droid Serif Bold"/>
                </a:rPr>
                <a:t>HISPANIC ALUMNI CLUB</a:t>
              </a:r>
            </a:p>
          </p:txBody>
        </p:sp>
      </p:grpSp>
      <p:grpSp>
        <p:nvGrpSpPr>
          <p:cNvPr id="12" name="Group 12"/>
          <p:cNvGrpSpPr/>
          <p:nvPr/>
        </p:nvGrpSpPr>
        <p:grpSpPr>
          <a:xfrm>
            <a:off x="113212" y="3596322"/>
            <a:ext cx="7545977" cy="2802146"/>
            <a:chOff x="0" y="0"/>
            <a:chExt cx="10061302" cy="3736195"/>
          </a:xfrm>
        </p:grpSpPr>
        <p:sp>
          <p:nvSpPr>
            <p:cNvPr id="13" name="TextBox 13"/>
            <p:cNvSpPr txBox="1"/>
            <p:nvPr/>
          </p:nvSpPr>
          <p:spPr>
            <a:xfrm>
              <a:off x="0" y="810325"/>
              <a:ext cx="10061302" cy="2202489"/>
            </a:xfrm>
            <a:prstGeom prst="rect">
              <a:avLst/>
            </a:prstGeom>
          </p:spPr>
          <p:txBody>
            <a:bodyPr lIns="0" tIns="0" rIns="0" bIns="0" rtlCol="0" anchor="t">
              <a:spAutoFit/>
            </a:bodyPr>
            <a:lstStyle/>
            <a:p>
              <a:pPr algn="ctr">
                <a:lnSpc>
                  <a:spcPts val="6065"/>
                </a:lnSpc>
              </a:pPr>
              <a:r>
                <a:rPr lang="en-US" sz="6971" spc="418">
                  <a:solidFill>
                    <a:srgbClr val="F1E895"/>
                  </a:solidFill>
                  <a:latin typeface="Abril Fatface"/>
                  <a:ea typeface="Abril Fatface"/>
                  <a:cs typeface="Abril Fatface"/>
                  <a:sym typeface="Abril Fatface"/>
                </a:rPr>
                <a:t>CROWNING EXCELLENCE</a:t>
              </a:r>
            </a:p>
          </p:txBody>
        </p:sp>
        <p:sp>
          <p:nvSpPr>
            <p:cNvPr id="14" name="TextBox 14"/>
            <p:cNvSpPr txBox="1"/>
            <p:nvPr/>
          </p:nvSpPr>
          <p:spPr>
            <a:xfrm>
              <a:off x="0" y="-76200"/>
              <a:ext cx="10050803" cy="870522"/>
            </a:xfrm>
            <a:prstGeom prst="rect">
              <a:avLst/>
            </a:prstGeom>
          </p:spPr>
          <p:txBody>
            <a:bodyPr lIns="0" tIns="0" rIns="0" bIns="0" rtlCol="0" anchor="t">
              <a:spAutoFit/>
            </a:bodyPr>
            <a:lstStyle/>
            <a:p>
              <a:pPr algn="ctr">
                <a:lnSpc>
                  <a:spcPts val="5488"/>
                </a:lnSpc>
              </a:pPr>
              <a:r>
                <a:rPr lang="en-US" sz="3920">
                  <a:solidFill>
                    <a:srgbClr val="AB8C53"/>
                  </a:solidFill>
                  <a:latin typeface="Parisienne"/>
                  <a:ea typeface="Parisienne"/>
                  <a:cs typeface="Parisienne"/>
                  <a:sym typeface="Parisienne"/>
                </a:rPr>
                <a:t>Portraits of Excellence</a:t>
              </a:r>
            </a:p>
          </p:txBody>
        </p:sp>
        <p:sp>
          <p:nvSpPr>
            <p:cNvPr id="15" name="TextBox 15"/>
            <p:cNvSpPr txBox="1"/>
            <p:nvPr/>
          </p:nvSpPr>
          <p:spPr>
            <a:xfrm>
              <a:off x="0" y="2865673"/>
              <a:ext cx="10050803" cy="870522"/>
            </a:xfrm>
            <a:prstGeom prst="rect">
              <a:avLst/>
            </a:prstGeom>
          </p:spPr>
          <p:txBody>
            <a:bodyPr lIns="0" tIns="0" rIns="0" bIns="0" rtlCol="0" anchor="t">
              <a:spAutoFit/>
            </a:bodyPr>
            <a:lstStyle/>
            <a:p>
              <a:pPr algn="ctr">
                <a:lnSpc>
                  <a:spcPts val="5488"/>
                </a:lnSpc>
              </a:pPr>
              <a:r>
                <a:rPr lang="en-US" sz="3920">
                  <a:solidFill>
                    <a:srgbClr val="AB8C53"/>
                  </a:solidFill>
                  <a:latin typeface="Parisienne"/>
                  <a:ea typeface="Parisienne"/>
                  <a:cs typeface="Parisienne"/>
                  <a:sym typeface="Parisienne"/>
                </a:rPr>
                <a:t>A Mardi Gras Soirée </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99671" r="-45529" b="-27180"/>
            </a:stretch>
          </a:blipFill>
        </p:spPr>
        <p:txBody>
          <a:bodyPr/>
          <a:lstStyle/>
          <a:p>
            <a:endParaRPr lang="en-US"/>
          </a:p>
        </p:txBody>
      </p:sp>
      <p:grpSp>
        <p:nvGrpSpPr>
          <p:cNvPr id="3" name="Group 3"/>
          <p:cNvGrpSpPr/>
          <p:nvPr/>
        </p:nvGrpSpPr>
        <p:grpSpPr>
          <a:xfrm>
            <a:off x="-1150727" y="614954"/>
            <a:ext cx="10073853" cy="9852274"/>
            <a:chOff x="0" y="0"/>
            <a:chExt cx="3511583" cy="3434344"/>
          </a:xfrm>
        </p:grpSpPr>
        <p:sp>
          <p:nvSpPr>
            <p:cNvPr id="4" name="Freeform 4"/>
            <p:cNvSpPr/>
            <p:nvPr/>
          </p:nvSpPr>
          <p:spPr>
            <a:xfrm>
              <a:off x="0" y="0"/>
              <a:ext cx="3511583" cy="3434344"/>
            </a:xfrm>
            <a:custGeom>
              <a:avLst/>
              <a:gdLst/>
              <a:ahLst/>
              <a:cxnLst/>
              <a:rect l="l" t="t" r="r" b="b"/>
              <a:pathLst>
                <a:path w="3511583" h="3434344">
                  <a:moveTo>
                    <a:pt x="0" y="0"/>
                  </a:moveTo>
                  <a:lnTo>
                    <a:pt x="3511583" y="0"/>
                  </a:lnTo>
                  <a:lnTo>
                    <a:pt x="3511583" y="3434344"/>
                  </a:lnTo>
                  <a:lnTo>
                    <a:pt x="0" y="3434344"/>
                  </a:lnTo>
                  <a:close/>
                </a:path>
              </a:pathLst>
            </a:custGeom>
            <a:solidFill>
              <a:srgbClr val="FFFFFF"/>
            </a:solidFill>
          </p:spPr>
          <p:txBody>
            <a:bodyPr/>
            <a:lstStyle/>
            <a:p>
              <a:endParaRPr lang="en-US"/>
            </a:p>
          </p:txBody>
        </p:sp>
        <p:sp>
          <p:nvSpPr>
            <p:cNvPr id="5" name="TextBox 5"/>
            <p:cNvSpPr txBox="1"/>
            <p:nvPr/>
          </p:nvSpPr>
          <p:spPr>
            <a:xfrm>
              <a:off x="0" y="-38100"/>
              <a:ext cx="3511583" cy="3472444"/>
            </a:xfrm>
            <a:prstGeom prst="rect">
              <a:avLst/>
            </a:prstGeom>
          </p:spPr>
          <p:txBody>
            <a:bodyPr lIns="50800" tIns="50800" rIns="50800" bIns="50800" rtlCol="0" anchor="ctr"/>
            <a:lstStyle/>
            <a:p>
              <a:pPr algn="ctr">
                <a:lnSpc>
                  <a:spcPts val="2191"/>
                </a:lnSpc>
              </a:pPr>
              <a:endParaRPr/>
            </a:p>
          </p:txBody>
        </p:sp>
      </p:grpSp>
      <p:grpSp>
        <p:nvGrpSpPr>
          <p:cNvPr id="6" name="Group 6"/>
          <p:cNvGrpSpPr/>
          <p:nvPr/>
        </p:nvGrpSpPr>
        <p:grpSpPr>
          <a:xfrm>
            <a:off x="-185956" y="-85374"/>
            <a:ext cx="8190802" cy="1780781"/>
            <a:chOff x="0" y="0"/>
            <a:chExt cx="10921069" cy="2374374"/>
          </a:xfrm>
        </p:grpSpPr>
        <p:sp>
          <p:nvSpPr>
            <p:cNvPr id="7" name="Freeform 7"/>
            <p:cNvSpPr/>
            <p:nvPr/>
          </p:nvSpPr>
          <p:spPr>
            <a:xfrm>
              <a:off x="0" y="0"/>
              <a:ext cx="10921069" cy="2374374"/>
            </a:xfrm>
            <a:custGeom>
              <a:avLst/>
              <a:gdLst/>
              <a:ahLst/>
              <a:cxnLst/>
              <a:rect l="l" t="t" r="r" b="b"/>
              <a:pathLst>
                <a:path w="10921069" h="2374374">
                  <a:moveTo>
                    <a:pt x="0" y="0"/>
                  </a:moveTo>
                  <a:lnTo>
                    <a:pt x="10921069" y="0"/>
                  </a:lnTo>
                  <a:lnTo>
                    <a:pt x="10921069" y="2374374"/>
                  </a:lnTo>
                  <a:lnTo>
                    <a:pt x="0" y="2374374"/>
                  </a:lnTo>
                  <a:lnTo>
                    <a:pt x="0" y="0"/>
                  </a:lnTo>
                  <a:close/>
                </a:path>
              </a:pathLst>
            </a:custGeom>
            <a:blipFill>
              <a:blip r:embed="rId3"/>
              <a:stretch>
                <a:fillRect l="-28399" r="-28399" b="-14490"/>
              </a:stretch>
            </a:blipFill>
          </p:spPr>
          <p:txBody>
            <a:bodyPr/>
            <a:lstStyle/>
            <a:p>
              <a:endParaRPr lang="en-US"/>
            </a:p>
          </p:txBody>
        </p:sp>
        <p:sp>
          <p:nvSpPr>
            <p:cNvPr id="8" name="TextBox 8"/>
            <p:cNvSpPr txBox="1"/>
            <p:nvPr/>
          </p:nvSpPr>
          <p:spPr>
            <a:xfrm>
              <a:off x="1336692" y="321047"/>
              <a:ext cx="7937792" cy="1656080"/>
            </a:xfrm>
            <a:prstGeom prst="rect">
              <a:avLst/>
            </a:prstGeom>
          </p:spPr>
          <p:txBody>
            <a:bodyPr lIns="0" tIns="0" rIns="0" bIns="0" rtlCol="0" anchor="t">
              <a:spAutoFit/>
            </a:bodyPr>
            <a:lstStyle/>
            <a:p>
              <a:pPr algn="ctr">
                <a:lnSpc>
                  <a:spcPts val="5040"/>
                </a:lnSpc>
              </a:pPr>
              <a:r>
                <a:rPr lang="en-US" sz="3600">
                  <a:solidFill>
                    <a:srgbClr val="AB8C53"/>
                  </a:solidFill>
                  <a:latin typeface="Droid Serif"/>
                  <a:ea typeface="Droid Serif"/>
                  <a:cs typeface="Droid Serif"/>
                  <a:sym typeface="Droid Serif"/>
                </a:rPr>
                <a:t>Thank You to Our Gato </a:t>
              </a:r>
              <a:r>
                <a:rPr lang="en-US" sz="3600" b="1">
                  <a:solidFill>
                    <a:srgbClr val="AB8C53"/>
                  </a:solidFill>
                  <a:latin typeface="Droid Serif Bold"/>
                  <a:ea typeface="Droid Serif Bold"/>
                  <a:cs typeface="Droid Serif Bold"/>
                  <a:sym typeface="Droid Serif Bold"/>
                </a:rPr>
                <a:t>Silver Sponsors</a:t>
              </a:r>
            </a:p>
          </p:txBody>
        </p:sp>
      </p:grpSp>
      <p:sp>
        <p:nvSpPr>
          <p:cNvPr id="9" name="Freeform 9"/>
          <p:cNvSpPr/>
          <p:nvPr/>
        </p:nvSpPr>
        <p:spPr>
          <a:xfrm>
            <a:off x="1523354" y="4367729"/>
            <a:ext cx="4709697" cy="661471"/>
          </a:xfrm>
          <a:custGeom>
            <a:avLst/>
            <a:gdLst/>
            <a:ahLst/>
            <a:cxnLst/>
            <a:rect l="l" t="t" r="r" b="b"/>
            <a:pathLst>
              <a:path w="4709697" h="661471">
                <a:moveTo>
                  <a:pt x="0" y="0"/>
                </a:moveTo>
                <a:lnTo>
                  <a:pt x="4709697" y="0"/>
                </a:lnTo>
                <a:lnTo>
                  <a:pt x="4709697" y="661471"/>
                </a:lnTo>
                <a:lnTo>
                  <a:pt x="0" y="661471"/>
                </a:lnTo>
                <a:lnTo>
                  <a:pt x="0" y="0"/>
                </a:lnTo>
                <a:close/>
              </a:path>
            </a:pathLst>
          </a:custGeom>
          <a:blipFill>
            <a:blip r:embed="rId4"/>
            <a:stretch>
              <a:fillRect l="-2504" r="-2504"/>
            </a:stretch>
          </a:blipFill>
        </p:spPr>
        <p:txBody>
          <a:bodyPr/>
          <a:lstStyle/>
          <a:p>
            <a:endParaRPr lang="en-US"/>
          </a:p>
        </p:txBody>
      </p:sp>
      <p:grpSp>
        <p:nvGrpSpPr>
          <p:cNvPr id="10" name="Group 10"/>
          <p:cNvGrpSpPr/>
          <p:nvPr/>
        </p:nvGrpSpPr>
        <p:grpSpPr>
          <a:xfrm>
            <a:off x="-209201" y="5654040"/>
            <a:ext cx="8190802" cy="1780781"/>
            <a:chOff x="0" y="0"/>
            <a:chExt cx="10921069" cy="2374374"/>
          </a:xfrm>
        </p:grpSpPr>
        <p:sp>
          <p:nvSpPr>
            <p:cNvPr id="11" name="Freeform 11"/>
            <p:cNvSpPr/>
            <p:nvPr/>
          </p:nvSpPr>
          <p:spPr>
            <a:xfrm>
              <a:off x="0" y="0"/>
              <a:ext cx="10921069" cy="2374374"/>
            </a:xfrm>
            <a:custGeom>
              <a:avLst/>
              <a:gdLst/>
              <a:ahLst/>
              <a:cxnLst/>
              <a:rect l="l" t="t" r="r" b="b"/>
              <a:pathLst>
                <a:path w="10921069" h="2374374">
                  <a:moveTo>
                    <a:pt x="0" y="0"/>
                  </a:moveTo>
                  <a:lnTo>
                    <a:pt x="10921069" y="0"/>
                  </a:lnTo>
                  <a:lnTo>
                    <a:pt x="10921069" y="2374374"/>
                  </a:lnTo>
                  <a:lnTo>
                    <a:pt x="0" y="2374374"/>
                  </a:lnTo>
                  <a:lnTo>
                    <a:pt x="0" y="0"/>
                  </a:lnTo>
                  <a:close/>
                </a:path>
              </a:pathLst>
            </a:custGeom>
            <a:blipFill>
              <a:blip r:embed="rId3"/>
              <a:stretch>
                <a:fillRect l="-28399" r="-28399" b="-14490"/>
              </a:stretch>
            </a:blipFill>
          </p:spPr>
          <p:txBody>
            <a:bodyPr/>
            <a:lstStyle/>
            <a:p>
              <a:endParaRPr lang="en-US"/>
            </a:p>
          </p:txBody>
        </p:sp>
        <p:sp>
          <p:nvSpPr>
            <p:cNvPr id="12" name="TextBox 12"/>
            <p:cNvSpPr txBox="1"/>
            <p:nvPr/>
          </p:nvSpPr>
          <p:spPr>
            <a:xfrm>
              <a:off x="1336692" y="321047"/>
              <a:ext cx="7937792" cy="1656080"/>
            </a:xfrm>
            <a:prstGeom prst="rect">
              <a:avLst/>
            </a:prstGeom>
          </p:spPr>
          <p:txBody>
            <a:bodyPr lIns="0" tIns="0" rIns="0" bIns="0" rtlCol="0" anchor="t">
              <a:spAutoFit/>
            </a:bodyPr>
            <a:lstStyle/>
            <a:p>
              <a:pPr algn="ctr">
                <a:lnSpc>
                  <a:spcPts val="5040"/>
                </a:lnSpc>
              </a:pPr>
              <a:r>
                <a:rPr lang="en-US" sz="3600">
                  <a:solidFill>
                    <a:srgbClr val="AB8C53"/>
                  </a:solidFill>
                  <a:latin typeface="Droid Serif"/>
                  <a:ea typeface="Droid Serif"/>
                  <a:cs typeface="Droid Serif"/>
                  <a:sym typeface="Droid Serif"/>
                </a:rPr>
                <a:t>Thank You to Our Gato </a:t>
              </a:r>
              <a:r>
                <a:rPr lang="en-US" sz="3600" b="1">
                  <a:solidFill>
                    <a:srgbClr val="AB8C53"/>
                  </a:solidFill>
                  <a:latin typeface="Droid Serif Bold"/>
                  <a:ea typeface="Droid Serif Bold"/>
                  <a:cs typeface="Droid Serif Bold"/>
                  <a:sym typeface="Droid Serif Bold"/>
                </a:rPr>
                <a:t>Gold Sponsors</a:t>
              </a:r>
            </a:p>
          </p:txBody>
        </p:sp>
      </p:grpSp>
      <p:sp>
        <p:nvSpPr>
          <p:cNvPr id="13" name="Freeform 13"/>
          <p:cNvSpPr/>
          <p:nvPr/>
        </p:nvSpPr>
        <p:spPr>
          <a:xfrm>
            <a:off x="2795359" y="1824397"/>
            <a:ext cx="2165687" cy="1005498"/>
          </a:xfrm>
          <a:custGeom>
            <a:avLst/>
            <a:gdLst/>
            <a:ahLst/>
            <a:cxnLst/>
            <a:rect l="l" t="t" r="r" b="b"/>
            <a:pathLst>
              <a:path w="2165687" h="1005498">
                <a:moveTo>
                  <a:pt x="0" y="0"/>
                </a:moveTo>
                <a:lnTo>
                  <a:pt x="2165687" y="0"/>
                </a:lnTo>
                <a:lnTo>
                  <a:pt x="2165687" y="1005498"/>
                </a:lnTo>
                <a:lnTo>
                  <a:pt x="0" y="1005498"/>
                </a:lnTo>
                <a:lnTo>
                  <a:pt x="0" y="0"/>
                </a:lnTo>
                <a:close/>
              </a:path>
            </a:pathLst>
          </a:custGeom>
          <a:blipFill>
            <a:blip r:embed="rId5"/>
            <a:stretch>
              <a:fillRect/>
            </a:stretch>
          </a:blipFill>
        </p:spPr>
        <p:txBody>
          <a:bodyPr/>
          <a:lstStyle/>
          <a:p>
            <a:endParaRPr lang="en-US"/>
          </a:p>
        </p:txBody>
      </p:sp>
      <p:sp>
        <p:nvSpPr>
          <p:cNvPr id="14" name="Freeform 14"/>
          <p:cNvSpPr/>
          <p:nvPr/>
        </p:nvSpPr>
        <p:spPr>
          <a:xfrm>
            <a:off x="2104229" y="3102134"/>
            <a:ext cx="3547947" cy="975400"/>
          </a:xfrm>
          <a:custGeom>
            <a:avLst/>
            <a:gdLst/>
            <a:ahLst/>
            <a:cxnLst/>
            <a:rect l="l" t="t" r="r" b="b"/>
            <a:pathLst>
              <a:path w="3547947" h="975400">
                <a:moveTo>
                  <a:pt x="0" y="0"/>
                </a:moveTo>
                <a:lnTo>
                  <a:pt x="3547947" y="0"/>
                </a:lnTo>
                <a:lnTo>
                  <a:pt x="3547947" y="975401"/>
                </a:lnTo>
                <a:lnTo>
                  <a:pt x="0" y="975401"/>
                </a:lnTo>
                <a:lnTo>
                  <a:pt x="0" y="0"/>
                </a:lnTo>
                <a:close/>
              </a:path>
            </a:pathLst>
          </a:custGeom>
          <a:blipFill>
            <a:blip r:embed="rId6"/>
            <a:stretch>
              <a:fillRect/>
            </a:stretch>
          </a:blipFill>
        </p:spPr>
        <p:txBody>
          <a:bodyPr/>
          <a:lstStyle/>
          <a:p>
            <a:endParaRPr lang="en-US"/>
          </a:p>
        </p:txBody>
      </p:sp>
      <p:sp>
        <p:nvSpPr>
          <p:cNvPr id="15" name="Freeform 15"/>
          <p:cNvSpPr/>
          <p:nvPr/>
        </p:nvSpPr>
        <p:spPr>
          <a:xfrm>
            <a:off x="6670246" y="6121036"/>
            <a:ext cx="914525" cy="1132539"/>
          </a:xfrm>
          <a:custGeom>
            <a:avLst/>
            <a:gdLst/>
            <a:ahLst/>
            <a:cxnLst/>
            <a:rect l="l" t="t" r="r" b="b"/>
            <a:pathLst>
              <a:path w="914525" h="1132539">
                <a:moveTo>
                  <a:pt x="0" y="0"/>
                </a:moveTo>
                <a:lnTo>
                  <a:pt x="914525" y="0"/>
                </a:lnTo>
                <a:lnTo>
                  <a:pt x="914525" y="1132539"/>
                </a:lnTo>
                <a:lnTo>
                  <a:pt x="0" y="1132539"/>
                </a:lnTo>
                <a:lnTo>
                  <a:pt x="0" y="0"/>
                </a:lnTo>
                <a:close/>
              </a:path>
            </a:pathLst>
          </a:custGeom>
          <a:blipFill>
            <a:blip r:embed="rId7"/>
            <a:stretch>
              <a:fillRect/>
            </a:stretch>
          </a:blipFill>
        </p:spPr>
        <p:txBody>
          <a:bodyPr/>
          <a:lstStyle/>
          <a:p>
            <a:endParaRPr lang="en-US"/>
          </a:p>
        </p:txBody>
      </p:sp>
      <p:sp>
        <p:nvSpPr>
          <p:cNvPr id="16" name="Freeform 16"/>
          <p:cNvSpPr/>
          <p:nvPr/>
        </p:nvSpPr>
        <p:spPr>
          <a:xfrm>
            <a:off x="6537897" y="238747"/>
            <a:ext cx="914525" cy="1132539"/>
          </a:xfrm>
          <a:custGeom>
            <a:avLst/>
            <a:gdLst/>
            <a:ahLst/>
            <a:cxnLst/>
            <a:rect l="l" t="t" r="r" b="b"/>
            <a:pathLst>
              <a:path w="914525" h="1132539">
                <a:moveTo>
                  <a:pt x="0" y="0"/>
                </a:moveTo>
                <a:lnTo>
                  <a:pt x="914526" y="0"/>
                </a:lnTo>
                <a:lnTo>
                  <a:pt x="914526" y="1132539"/>
                </a:lnTo>
                <a:lnTo>
                  <a:pt x="0" y="1132539"/>
                </a:lnTo>
                <a:lnTo>
                  <a:pt x="0" y="0"/>
                </a:lnTo>
                <a:close/>
              </a:path>
            </a:pathLst>
          </a:custGeom>
          <a:blipFill>
            <a:blip r:embed="rId7"/>
            <a:stretch>
              <a:fillRect/>
            </a:stretch>
          </a:blipFill>
        </p:spPr>
        <p:txBody>
          <a:bodyPr/>
          <a:lstStyle/>
          <a:p>
            <a:endParaRPr lang="en-US"/>
          </a:p>
        </p:txBody>
      </p:sp>
      <p:sp>
        <p:nvSpPr>
          <p:cNvPr id="17" name="Freeform 17"/>
          <p:cNvSpPr/>
          <p:nvPr/>
        </p:nvSpPr>
        <p:spPr>
          <a:xfrm>
            <a:off x="2513889" y="7538473"/>
            <a:ext cx="2728627" cy="831799"/>
          </a:xfrm>
          <a:custGeom>
            <a:avLst/>
            <a:gdLst/>
            <a:ahLst/>
            <a:cxnLst/>
            <a:rect l="l" t="t" r="r" b="b"/>
            <a:pathLst>
              <a:path w="2728627" h="831799">
                <a:moveTo>
                  <a:pt x="0" y="0"/>
                </a:moveTo>
                <a:lnTo>
                  <a:pt x="2728627" y="0"/>
                </a:lnTo>
                <a:lnTo>
                  <a:pt x="2728627" y="831799"/>
                </a:lnTo>
                <a:lnTo>
                  <a:pt x="0" y="831799"/>
                </a:lnTo>
                <a:lnTo>
                  <a:pt x="0" y="0"/>
                </a:lnTo>
                <a:close/>
              </a:path>
            </a:pathLst>
          </a:custGeom>
          <a:blipFill>
            <a:blip r:embed="rId8"/>
            <a:stretch>
              <a:fillRect t="-108111" b="-119927"/>
            </a:stretch>
          </a:blipFill>
        </p:spPr>
        <p:txBody>
          <a:bodyPr/>
          <a:lstStyle/>
          <a:p>
            <a:endParaRPr lang="en-US"/>
          </a:p>
        </p:txBody>
      </p:sp>
      <p:sp>
        <p:nvSpPr>
          <p:cNvPr id="18" name="TextBox 18"/>
          <p:cNvSpPr txBox="1"/>
          <p:nvPr/>
        </p:nvSpPr>
        <p:spPr>
          <a:xfrm>
            <a:off x="-7997" y="5124450"/>
            <a:ext cx="7772400" cy="396240"/>
          </a:xfrm>
          <a:prstGeom prst="rect">
            <a:avLst/>
          </a:prstGeom>
        </p:spPr>
        <p:txBody>
          <a:bodyPr lIns="0" tIns="0" rIns="0" bIns="0" rtlCol="0" anchor="t">
            <a:spAutoFit/>
          </a:bodyPr>
          <a:lstStyle/>
          <a:p>
            <a:pPr algn="ctr">
              <a:lnSpc>
                <a:spcPts val="3359"/>
              </a:lnSpc>
            </a:pPr>
            <a:r>
              <a:rPr lang="en-US" sz="2400" b="1">
                <a:solidFill>
                  <a:srgbClr val="000000"/>
                </a:solidFill>
                <a:latin typeface="Canva Sans Bold"/>
                <a:ea typeface="Canva Sans Bold"/>
                <a:cs typeface="Canva Sans Bold"/>
                <a:sym typeface="Canva Sans Bold"/>
              </a:rPr>
              <a:t>Ginny L. Clements</a:t>
            </a:r>
          </a:p>
        </p:txBody>
      </p:sp>
      <p:sp>
        <p:nvSpPr>
          <p:cNvPr id="19" name="TextBox 19"/>
          <p:cNvSpPr txBox="1"/>
          <p:nvPr/>
        </p:nvSpPr>
        <p:spPr>
          <a:xfrm>
            <a:off x="23245" y="8332172"/>
            <a:ext cx="7772400" cy="1653540"/>
          </a:xfrm>
          <a:prstGeom prst="rect">
            <a:avLst/>
          </a:prstGeom>
        </p:spPr>
        <p:txBody>
          <a:bodyPr lIns="0" tIns="0" rIns="0" bIns="0" rtlCol="0" anchor="t">
            <a:spAutoFit/>
          </a:bodyPr>
          <a:lstStyle/>
          <a:p>
            <a:pPr algn="ctr">
              <a:lnSpc>
                <a:spcPts val="3359"/>
              </a:lnSpc>
            </a:pPr>
            <a:r>
              <a:rPr lang="en-US" sz="2400" b="1">
                <a:solidFill>
                  <a:srgbClr val="000000"/>
                </a:solidFill>
                <a:latin typeface="Canva Sans Bold"/>
                <a:ea typeface="Canva Sans Bold"/>
                <a:cs typeface="Canva Sans Bold"/>
                <a:sym typeface="Canva Sans Bold"/>
              </a:rPr>
              <a:t>Bridget Canel Ash</a:t>
            </a:r>
          </a:p>
          <a:p>
            <a:pPr algn="ctr">
              <a:lnSpc>
                <a:spcPts val="3359"/>
              </a:lnSpc>
            </a:pPr>
            <a:r>
              <a:rPr lang="en-US" sz="2400" b="1">
                <a:solidFill>
                  <a:srgbClr val="000000"/>
                </a:solidFill>
                <a:latin typeface="Canva Sans Bold"/>
                <a:ea typeface="Canva Sans Bold"/>
                <a:cs typeface="Canva Sans Bold"/>
                <a:sym typeface="Canva Sans Bold"/>
              </a:rPr>
              <a:t>Frank Dworski</a:t>
            </a:r>
          </a:p>
          <a:p>
            <a:pPr algn="ctr">
              <a:lnSpc>
                <a:spcPts val="3359"/>
              </a:lnSpc>
            </a:pPr>
            <a:r>
              <a:rPr lang="en-US" sz="2400" b="1">
                <a:solidFill>
                  <a:srgbClr val="000000"/>
                </a:solidFill>
                <a:latin typeface="Canva Sans Bold"/>
                <a:ea typeface="Canva Sans Bold"/>
                <a:cs typeface="Canva Sans Bold"/>
                <a:sym typeface="Canva Sans Bold"/>
              </a:rPr>
              <a:t>Jordy Ensio</a:t>
            </a:r>
          </a:p>
          <a:p>
            <a:pPr algn="ctr">
              <a:lnSpc>
                <a:spcPts val="3359"/>
              </a:lnSpc>
            </a:pPr>
            <a:r>
              <a:rPr lang="en-US" sz="2400" b="1">
                <a:solidFill>
                  <a:srgbClr val="000000"/>
                </a:solidFill>
                <a:latin typeface="Canva Sans Bold"/>
                <a:ea typeface="Canva Sans Bold"/>
                <a:cs typeface="Canva Sans Bold"/>
                <a:sym typeface="Canva Sans Bold"/>
              </a:rPr>
              <a:t>Dale Lillard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18313" t="-359" r="-147725"/>
            </a:stretch>
          </a:blipFill>
        </p:spPr>
        <p:txBody>
          <a:bodyPr/>
          <a:lstStyle/>
          <a:p>
            <a:endParaRPr lang="en-US"/>
          </a:p>
        </p:txBody>
      </p:sp>
      <p:grpSp>
        <p:nvGrpSpPr>
          <p:cNvPr id="3" name="Group 3"/>
          <p:cNvGrpSpPr/>
          <p:nvPr/>
        </p:nvGrpSpPr>
        <p:grpSpPr>
          <a:xfrm>
            <a:off x="-1150727" y="672104"/>
            <a:ext cx="10073853" cy="9734003"/>
            <a:chOff x="0" y="0"/>
            <a:chExt cx="3511583" cy="3393116"/>
          </a:xfrm>
        </p:grpSpPr>
        <p:sp>
          <p:nvSpPr>
            <p:cNvPr id="4" name="Freeform 4"/>
            <p:cNvSpPr/>
            <p:nvPr/>
          </p:nvSpPr>
          <p:spPr>
            <a:xfrm>
              <a:off x="0" y="0"/>
              <a:ext cx="3511583" cy="3393117"/>
            </a:xfrm>
            <a:custGeom>
              <a:avLst/>
              <a:gdLst/>
              <a:ahLst/>
              <a:cxnLst/>
              <a:rect l="l" t="t" r="r" b="b"/>
              <a:pathLst>
                <a:path w="3511583" h="3393117">
                  <a:moveTo>
                    <a:pt x="0" y="0"/>
                  </a:moveTo>
                  <a:lnTo>
                    <a:pt x="3511583" y="0"/>
                  </a:lnTo>
                  <a:lnTo>
                    <a:pt x="3511583" y="3393117"/>
                  </a:lnTo>
                  <a:lnTo>
                    <a:pt x="0" y="3393117"/>
                  </a:lnTo>
                  <a:close/>
                </a:path>
              </a:pathLst>
            </a:custGeom>
            <a:solidFill>
              <a:srgbClr val="FFFFFF"/>
            </a:solidFill>
          </p:spPr>
          <p:txBody>
            <a:bodyPr/>
            <a:lstStyle/>
            <a:p>
              <a:endParaRPr lang="en-US"/>
            </a:p>
          </p:txBody>
        </p:sp>
        <p:sp>
          <p:nvSpPr>
            <p:cNvPr id="5" name="TextBox 5"/>
            <p:cNvSpPr txBox="1"/>
            <p:nvPr/>
          </p:nvSpPr>
          <p:spPr>
            <a:xfrm>
              <a:off x="0" y="-38100"/>
              <a:ext cx="3511583" cy="3431216"/>
            </a:xfrm>
            <a:prstGeom prst="rect">
              <a:avLst/>
            </a:prstGeom>
          </p:spPr>
          <p:txBody>
            <a:bodyPr lIns="50800" tIns="50800" rIns="50800" bIns="50800" rtlCol="0" anchor="ctr"/>
            <a:lstStyle/>
            <a:p>
              <a:pPr algn="ctr">
                <a:lnSpc>
                  <a:spcPts val="2191"/>
                </a:lnSpc>
              </a:pPr>
              <a:endParaRPr/>
            </a:p>
          </p:txBody>
        </p:sp>
      </p:grpSp>
      <p:grpSp>
        <p:nvGrpSpPr>
          <p:cNvPr id="6" name="Group 6"/>
          <p:cNvGrpSpPr/>
          <p:nvPr/>
        </p:nvGrpSpPr>
        <p:grpSpPr>
          <a:xfrm>
            <a:off x="-159899" y="5829245"/>
            <a:ext cx="8190802" cy="1463686"/>
            <a:chOff x="0" y="0"/>
            <a:chExt cx="10921069" cy="1951581"/>
          </a:xfrm>
        </p:grpSpPr>
        <p:sp>
          <p:nvSpPr>
            <p:cNvPr id="7" name="Freeform 7"/>
            <p:cNvSpPr/>
            <p:nvPr/>
          </p:nvSpPr>
          <p:spPr>
            <a:xfrm>
              <a:off x="0" y="0"/>
              <a:ext cx="10921069" cy="1951581"/>
            </a:xfrm>
            <a:custGeom>
              <a:avLst/>
              <a:gdLst/>
              <a:ahLst/>
              <a:cxnLst/>
              <a:rect l="l" t="t" r="r" b="b"/>
              <a:pathLst>
                <a:path w="10921069" h="1951581">
                  <a:moveTo>
                    <a:pt x="0" y="0"/>
                  </a:moveTo>
                  <a:lnTo>
                    <a:pt x="10921069" y="0"/>
                  </a:lnTo>
                  <a:lnTo>
                    <a:pt x="10921069" y="1951581"/>
                  </a:lnTo>
                  <a:lnTo>
                    <a:pt x="0" y="1951581"/>
                  </a:lnTo>
                  <a:lnTo>
                    <a:pt x="0" y="0"/>
                  </a:lnTo>
                  <a:close/>
                </a:path>
              </a:pathLst>
            </a:custGeom>
            <a:blipFill>
              <a:blip r:embed="rId3"/>
              <a:stretch>
                <a:fillRect l="-28399" t="-12398" r="-28399" b="-26895"/>
              </a:stretch>
            </a:blipFill>
          </p:spPr>
          <p:txBody>
            <a:bodyPr/>
            <a:lstStyle/>
            <a:p>
              <a:endParaRPr lang="en-US"/>
            </a:p>
          </p:txBody>
        </p:sp>
        <p:sp>
          <p:nvSpPr>
            <p:cNvPr id="8" name="TextBox 8"/>
            <p:cNvSpPr txBox="1"/>
            <p:nvPr/>
          </p:nvSpPr>
          <p:spPr>
            <a:xfrm>
              <a:off x="1336692" y="79075"/>
              <a:ext cx="7937792" cy="1656080"/>
            </a:xfrm>
            <a:prstGeom prst="rect">
              <a:avLst/>
            </a:prstGeom>
          </p:spPr>
          <p:txBody>
            <a:bodyPr lIns="0" tIns="0" rIns="0" bIns="0" rtlCol="0" anchor="t">
              <a:spAutoFit/>
            </a:bodyPr>
            <a:lstStyle/>
            <a:p>
              <a:pPr algn="ctr">
                <a:lnSpc>
                  <a:spcPts val="5040"/>
                </a:lnSpc>
              </a:pPr>
              <a:r>
                <a:rPr lang="en-US" sz="3600">
                  <a:solidFill>
                    <a:srgbClr val="AB8C53"/>
                  </a:solidFill>
                  <a:latin typeface="Droid Serif"/>
                  <a:ea typeface="Droid Serif"/>
                  <a:cs typeface="Droid Serif"/>
                  <a:sym typeface="Droid Serif"/>
                </a:rPr>
                <a:t>Thank You to Our</a:t>
              </a:r>
            </a:p>
            <a:p>
              <a:pPr algn="ctr">
                <a:lnSpc>
                  <a:spcPts val="5040"/>
                </a:lnSpc>
              </a:pPr>
              <a:r>
                <a:rPr lang="en-US" sz="3600" b="1">
                  <a:solidFill>
                    <a:srgbClr val="AB8C53"/>
                  </a:solidFill>
                  <a:latin typeface="Droid Serif Bold"/>
                  <a:ea typeface="Droid Serif Bold"/>
                  <a:cs typeface="Droid Serif Bold"/>
                  <a:sym typeface="Droid Serif Bold"/>
                </a:rPr>
                <a:t>VIP Gato Sponsor</a:t>
              </a:r>
            </a:p>
          </p:txBody>
        </p:sp>
      </p:grpSp>
      <p:grpSp>
        <p:nvGrpSpPr>
          <p:cNvPr id="9" name="Group 9"/>
          <p:cNvGrpSpPr/>
          <p:nvPr/>
        </p:nvGrpSpPr>
        <p:grpSpPr>
          <a:xfrm>
            <a:off x="-209201" y="-113150"/>
            <a:ext cx="8190802" cy="1780781"/>
            <a:chOff x="0" y="0"/>
            <a:chExt cx="10921069" cy="2374374"/>
          </a:xfrm>
        </p:grpSpPr>
        <p:sp>
          <p:nvSpPr>
            <p:cNvPr id="10" name="Freeform 10"/>
            <p:cNvSpPr/>
            <p:nvPr/>
          </p:nvSpPr>
          <p:spPr>
            <a:xfrm>
              <a:off x="0" y="0"/>
              <a:ext cx="10921069" cy="2374374"/>
            </a:xfrm>
            <a:custGeom>
              <a:avLst/>
              <a:gdLst/>
              <a:ahLst/>
              <a:cxnLst/>
              <a:rect l="l" t="t" r="r" b="b"/>
              <a:pathLst>
                <a:path w="10921069" h="2374374">
                  <a:moveTo>
                    <a:pt x="0" y="0"/>
                  </a:moveTo>
                  <a:lnTo>
                    <a:pt x="10921069" y="0"/>
                  </a:lnTo>
                  <a:lnTo>
                    <a:pt x="10921069" y="2374374"/>
                  </a:lnTo>
                  <a:lnTo>
                    <a:pt x="0" y="2374374"/>
                  </a:lnTo>
                  <a:lnTo>
                    <a:pt x="0" y="0"/>
                  </a:lnTo>
                  <a:close/>
                </a:path>
              </a:pathLst>
            </a:custGeom>
            <a:blipFill>
              <a:blip r:embed="rId3"/>
              <a:stretch>
                <a:fillRect l="-28399" r="-28399" b="-14490"/>
              </a:stretch>
            </a:blipFill>
          </p:spPr>
          <p:txBody>
            <a:bodyPr/>
            <a:lstStyle/>
            <a:p>
              <a:endParaRPr lang="en-US"/>
            </a:p>
          </p:txBody>
        </p:sp>
        <p:sp>
          <p:nvSpPr>
            <p:cNvPr id="11" name="TextBox 11"/>
            <p:cNvSpPr txBox="1"/>
            <p:nvPr/>
          </p:nvSpPr>
          <p:spPr>
            <a:xfrm>
              <a:off x="1336692" y="321047"/>
              <a:ext cx="7937792" cy="1656080"/>
            </a:xfrm>
            <a:prstGeom prst="rect">
              <a:avLst/>
            </a:prstGeom>
          </p:spPr>
          <p:txBody>
            <a:bodyPr lIns="0" tIns="0" rIns="0" bIns="0" rtlCol="0" anchor="t">
              <a:spAutoFit/>
            </a:bodyPr>
            <a:lstStyle/>
            <a:p>
              <a:pPr algn="ctr">
                <a:lnSpc>
                  <a:spcPts val="5040"/>
                </a:lnSpc>
              </a:pPr>
              <a:r>
                <a:rPr lang="en-US" sz="3600">
                  <a:solidFill>
                    <a:srgbClr val="AB8C53"/>
                  </a:solidFill>
                  <a:latin typeface="Droid Serif"/>
                  <a:ea typeface="Droid Serif"/>
                  <a:cs typeface="Droid Serif"/>
                  <a:sym typeface="Droid Serif"/>
                </a:rPr>
                <a:t>Thank You to Our Gato </a:t>
              </a:r>
              <a:r>
                <a:rPr lang="en-US" sz="3600" b="1">
                  <a:solidFill>
                    <a:srgbClr val="AB8C53"/>
                  </a:solidFill>
                  <a:latin typeface="Droid Serif Bold"/>
                  <a:ea typeface="Droid Serif Bold"/>
                  <a:cs typeface="Droid Serif Bold"/>
                  <a:sym typeface="Droid Serif Bold"/>
                </a:rPr>
                <a:t>Platinum Sponsors</a:t>
              </a:r>
            </a:p>
          </p:txBody>
        </p:sp>
      </p:grpSp>
      <p:sp>
        <p:nvSpPr>
          <p:cNvPr id="12" name="Freeform 12"/>
          <p:cNvSpPr/>
          <p:nvPr/>
        </p:nvSpPr>
        <p:spPr>
          <a:xfrm>
            <a:off x="2088348" y="7534637"/>
            <a:ext cx="3544588" cy="2379304"/>
          </a:xfrm>
          <a:custGeom>
            <a:avLst/>
            <a:gdLst/>
            <a:ahLst/>
            <a:cxnLst/>
            <a:rect l="l" t="t" r="r" b="b"/>
            <a:pathLst>
              <a:path w="3544588" h="2379304">
                <a:moveTo>
                  <a:pt x="0" y="0"/>
                </a:moveTo>
                <a:lnTo>
                  <a:pt x="3544588" y="0"/>
                </a:lnTo>
                <a:lnTo>
                  <a:pt x="3544588" y="2379304"/>
                </a:lnTo>
                <a:lnTo>
                  <a:pt x="0" y="2379304"/>
                </a:lnTo>
                <a:lnTo>
                  <a:pt x="0" y="0"/>
                </a:lnTo>
                <a:close/>
              </a:path>
            </a:pathLst>
          </a:custGeom>
          <a:blipFill>
            <a:blip r:embed="rId4"/>
            <a:stretch>
              <a:fillRect/>
            </a:stretch>
          </a:blipFill>
        </p:spPr>
        <p:txBody>
          <a:bodyPr/>
          <a:lstStyle/>
          <a:p>
            <a:endParaRPr lang="en-US"/>
          </a:p>
        </p:txBody>
      </p:sp>
      <p:sp>
        <p:nvSpPr>
          <p:cNvPr id="13" name="Freeform 13"/>
          <p:cNvSpPr/>
          <p:nvPr/>
        </p:nvSpPr>
        <p:spPr>
          <a:xfrm>
            <a:off x="2655348" y="1735898"/>
            <a:ext cx="2560307" cy="553666"/>
          </a:xfrm>
          <a:custGeom>
            <a:avLst/>
            <a:gdLst/>
            <a:ahLst/>
            <a:cxnLst/>
            <a:rect l="l" t="t" r="r" b="b"/>
            <a:pathLst>
              <a:path w="2560307" h="553666">
                <a:moveTo>
                  <a:pt x="0" y="0"/>
                </a:moveTo>
                <a:lnTo>
                  <a:pt x="2560307" y="0"/>
                </a:lnTo>
                <a:lnTo>
                  <a:pt x="2560307" y="553666"/>
                </a:lnTo>
                <a:lnTo>
                  <a:pt x="0" y="553666"/>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1630758" y="2308614"/>
            <a:ext cx="4609488" cy="3521075"/>
          </a:xfrm>
          <a:prstGeom prst="rect">
            <a:avLst/>
          </a:prstGeom>
        </p:spPr>
        <p:txBody>
          <a:bodyPr lIns="0" tIns="0" rIns="0" bIns="0" rtlCol="0" anchor="t">
            <a:spAutoFit/>
          </a:bodyPr>
          <a:lstStyle/>
          <a:p>
            <a:pPr algn="ctr">
              <a:lnSpc>
                <a:spcPts val="2800"/>
              </a:lnSpc>
            </a:pPr>
            <a:r>
              <a:rPr lang="en-US" sz="2000" b="1">
                <a:solidFill>
                  <a:srgbClr val="000000"/>
                </a:solidFill>
                <a:latin typeface="Canva Sans Bold"/>
                <a:ea typeface="Canva Sans Bold"/>
                <a:cs typeface="Canva Sans Bold"/>
                <a:sym typeface="Canva Sans Bold"/>
              </a:rPr>
              <a:t>BWL Investments</a:t>
            </a:r>
          </a:p>
          <a:p>
            <a:pPr algn="ctr">
              <a:lnSpc>
                <a:spcPts val="2800"/>
              </a:lnSpc>
            </a:pPr>
            <a:r>
              <a:rPr lang="en-US" sz="2000" b="1">
                <a:solidFill>
                  <a:srgbClr val="000000"/>
                </a:solidFill>
                <a:latin typeface="Canva Sans Bold"/>
                <a:ea typeface="Canva Sans Bold"/>
                <a:cs typeface="Canva Sans Bold"/>
                <a:sym typeface="Canva Sans Bold"/>
              </a:rPr>
              <a:t>Paul &amp; Alice Baker</a:t>
            </a:r>
          </a:p>
          <a:p>
            <a:pPr algn="ctr">
              <a:lnSpc>
                <a:spcPts val="2800"/>
              </a:lnSpc>
            </a:pPr>
            <a:r>
              <a:rPr lang="en-US" sz="2000" b="1">
                <a:solidFill>
                  <a:srgbClr val="000000"/>
                </a:solidFill>
                <a:latin typeface="Canva Sans Bold"/>
                <a:ea typeface="Canva Sans Bold"/>
                <a:cs typeface="Canva Sans Bold"/>
                <a:sym typeface="Canva Sans Bold"/>
              </a:rPr>
              <a:t>Thomas R. Brown Foundation</a:t>
            </a:r>
          </a:p>
          <a:p>
            <a:pPr algn="ctr">
              <a:lnSpc>
                <a:spcPts val="2800"/>
              </a:lnSpc>
            </a:pPr>
            <a:r>
              <a:rPr lang="en-US" sz="2000" b="1">
                <a:solidFill>
                  <a:srgbClr val="000000"/>
                </a:solidFill>
                <a:latin typeface="Canva Sans Bold"/>
                <a:ea typeface="Canva Sans Bold"/>
                <a:cs typeface="Canva Sans Bold"/>
                <a:sym typeface="Canva Sans Bold"/>
              </a:rPr>
              <a:t>Jim Click</a:t>
            </a:r>
          </a:p>
          <a:p>
            <a:pPr algn="ctr">
              <a:lnSpc>
                <a:spcPts val="2800"/>
              </a:lnSpc>
            </a:pPr>
            <a:r>
              <a:rPr lang="en-US" sz="2000" b="1">
                <a:solidFill>
                  <a:srgbClr val="000000"/>
                </a:solidFill>
                <a:latin typeface="Canva Sans Bold"/>
                <a:ea typeface="Canva Sans Bold"/>
                <a:cs typeface="Canva Sans Bold"/>
                <a:sym typeface="Canva Sans Bold"/>
              </a:rPr>
              <a:t>Coit Family Foundation</a:t>
            </a:r>
          </a:p>
          <a:p>
            <a:pPr algn="ctr">
              <a:lnSpc>
                <a:spcPts val="2800"/>
              </a:lnSpc>
            </a:pPr>
            <a:r>
              <a:rPr lang="en-US" sz="2000" b="1">
                <a:solidFill>
                  <a:srgbClr val="000000"/>
                </a:solidFill>
                <a:latin typeface="Canva Sans Bold"/>
                <a:ea typeface="Canva Sans Bold"/>
                <a:cs typeface="Canva Sans Bold"/>
                <a:sym typeface="Canva Sans Bold"/>
              </a:rPr>
              <a:t>Steve Hilton</a:t>
            </a:r>
          </a:p>
          <a:p>
            <a:pPr algn="ctr">
              <a:lnSpc>
                <a:spcPts val="2800"/>
              </a:lnSpc>
            </a:pPr>
            <a:r>
              <a:rPr lang="en-US" sz="2000" b="1">
                <a:solidFill>
                  <a:srgbClr val="000000"/>
                </a:solidFill>
                <a:latin typeface="Canva Sans Bold"/>
                <a:ea typeface="Canva Sans Bold"/>
                <a:cs typeface="Canva Sans Bold"/>
                <a:sym typeface="Canva Sans Bold"/>
              </a:rPr>
              <a:t>Jim Horvath</a:t>
            </a:r>
          </a:p>
          <a:p>
            <a:pPr algn="ctr">
              <a:lnSpc>
                <a:spcPts val="2800"/>
              </a:lnSpc>
            </a:pPr>
            <a:r>
              <a:rPr lang="en-US" sz="2000" b="1">
                <a:solidFill>
                  <a:srgbClr val="000000"/>
                </a:solidFill>
                <a:latin typeface="Canva Sans Bold"/>
                <a:ea typeface="Canva Sans Bold"/>
                <a:cs typeface="Canva Sans Bold"/>
                <a:sym typeface="Canva Sans Bold"/>
              </a:rPr>
              <a:t>Carlos &amp; Esther Michan</a:t>
            </a:r>
          </a:p>
          <a:p>
            <a:pPr algn="ctr">
              <a:lnSpc>
                <a:spcPts val="2800"/>
              </a:lnSpc>
            </a:pPr>
            <a:r>
              <a:rPr lang="en-US" sz="2000" b="1">
                <a:solidFill>
                  <a:srgbClr val="000000"/>
                </a:solidFill>
                <a:latin typeface="Canva Sans Bold"/>
                <a:ea typeface="Canva Sans Bold"/>
                <a:cs typeface="Canva Sans Bold"/>
                <a:sym typeface="Canva Sans Bold"/>
              </a:rPr>
              <a:t>Robert Sarver</a:t>
            </a:r>
          </a:p>
          <a:p>
            <a:pPr algn="ctr">
              <a:lnSpc>
                <a:spcPts val="2800"/>
              </a:lnSpc>
            </a:pPr>
            <a:r>
              <a:rPr lang="en-US" sz="2000" b="1">
                <a:solidFill>
                  <a:srgbClr val="000000"/>
                </a:solidFill>
                <a:latin typeface="Canva Sans Bold"/>
                <a:ea typeface="Canva Sans Bold"/>
                <a:cs typeface="Canva Sans Bold"/>
                <a:sym typeface="Canva Sans Bold"/>
              </a:rPr>
              <a:t>Glenn Toyoshima</a:t>
            </a:r>
          </a:p>
        </p:txBody>
      </p:sp>
      <p:sp>
        <p:nvSpPr>
          <p:cNvPr id="15" name="Freeform 15"/>
          <p:cNvSpPr/>
          <p:nvPr/>
        </p:nvSpPr>
        <p:spPr>
          <a:xfrm>
            <a:off x="6537897" y="210971"/>
            <a:ext cx="914525" cy="1132539"/>
          </a:xfrm>
          <a:custGeom>
            <a:avLst/>
            <a:gdLst/>
            <a:ahLst/>
            <a:cxnLst/>
            <a:rect l="l" t="t" r="r" b="b"/>
            <a:pathLst>
              <a:path w="914525" h="1132539">
                <a:moveTo>
                  <a:pt x="0" y="0"/>
                </a:moveTo>
                <a:lnTo>
                  <a:pt x="914526" y="0"/>
                </a:lnTo>
                <a:lnTo>
                  <a:pt x="914526" y="1132538"/>
                </a:lnTo>
                <a:lnTo>
                  <a:pt x="0" y="1132538"/>
                </a:lnTo>
                <a:lnTo>
                  <a:pt x="0" y="0"/>
                </a:lnTo>
                <a:close/>
              </a:path>
            </a:pathLst>
          </a:custGeom>
          <a:blipFill>
            <a:blip r:embed="rId6"/>
            <a:stretch>
              <a:fillRect/>
            </a:stretch>
          </a:blipFill>
        </p:spPr>
        <p:txBody>
          <a:bodyPr/>
          <a:lstStyle/>
          <a:p>
            <a:endParaRPr lang="en-US"/>
          </a:p>
        </p:txBody>
      </p:sp>
      <p:sp>
        <p:nvSpPr>
          <p:cNvPr id="16" name="Freeform 16"/>
          <p:cNvSpPr/>
          <p:nvPr/>
        </p:nvSpPr>
        <p:spPr>
          <a:xfrm>
            <a:off x="6537897" y="5994818"/>
            <a:ext cx="914525" cy="1132539"/>
          </a:xfrm>
          <a:custGeom>
            <a:avLst/>
            <a:gdLst/>
            <a:ahLst/>
            <a:cxnLst/>
            <a:rect l="l" t="t" r="r" b="b"/>
            <a:pathLst>
              <a:path w="914525" h="1132539">
                <a:moveTo>
                  <a:pt x="0" y="0"/>
                </a:moveTo>
                <a:lnTo>
                  <a:pt x="914526" y="0"/>
                </a:lnTo>
                <a:lnTo>
                  <a:pt x="914526" y="1132539"/>
                </a:lnTo>
                <a:lnTo>
                  <a:pt x="0" y="1132539"/>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47869" t="-1136" r="-47869" b="-1136"/>
            </a:stretch>
          </a:blipFill>
        </p:spPr>
        <p:txBody>
          <a:bodyPr/>
          <a:lstStyle/>
          <a:p>
            <a:endParaRPr lang="en-US"/>
          </a:p>
        </p:txBody>
      </p:sp>
      <p:sp>
        <p:nvSpPr>
          <p:cNvPr id="3" name="TextBox 3"/>
          <p:cNvSpPr txBox="1"/>
          <p:nvPr/>
        </p:nvSpPr>
        <p:spPr>
          <a:xfrm>
            <a:off x="-132731" y="2417231"/>
            <a:ext cx="8037862" cy="1278890"/>
          </a:xfrm>
          <a:prstGeom prst="rect">
            <a:avLst/>
          </a:prstGeom>
        </p:spPr>
        <p:txBody>
          <a:bodyPr lIns="0" tIns="0" rIns="0" bIns="0" rtlCol="0" anchor="t">
            <a:spAutoFit/>
          </a:bodyPr>
          <a:lstStyle/>
          <a:p>
            <a:pPr algn="ctr">
              <a:lnSpc>
                <a:spcPts val="5179"/>
              </a:lnSpc>
            </a:pPr>
            <a:r>
              <a:rPr lang="en-US" sz="3699">
                <a:solidFill>
                  <a:srgbClr val="AB8C53"/>
                </a:solidFill>
                <a:latin typeface="Droid Serif"/>
                <a:ea typeface="Droid Serif"/>
                <a:cs typeface="Droid Serif"/>
                <a:sym typeface="Droid Serif"/>
              </a:rPr>
              <a:t>Thank You to our </a:t>
            </a:r>
          </a:p>
          <a:p>
            <a:pPr algn="ctr">
              <a:lnSpc>
                <a:spcPts val="5040"/>
              </a:lnSpc>
            </a:pPr>
            <a:r>
              <a:rPr lang="en-US" sz="3600" b="1">
                <a:solidFill>
                  <a:srgbClr val="AB8C53"/>
                </a:solidFill>
                <a:latin typeface="Droid Serif Bold"/>
                <a:ea typeface="Droid Serif Bold"/>
                <a:cs typeface="Droid Serif Bold"/>
                <a:sym typeface="Droid Serif Bold"/>
              </a:rPr>
              <a:t>Gato Donors</a:t>
            </a:r>
          </a:p>
        </p:txBody>
      </p:sp>
      <p:sp>
        <p:nvSpPr>
          <p:cNvPr id="4" name="Freeform 4"/>
          <p:cNvSpPr/>
          <p:nvPr/>
        </p:nvSpPr>
        <p:spPr>
          <a:xfrm>
            <a:off x="5413623" y="235897"/>
            <a:ext cx="1822958" cy="2257533"/>
          </a:xfrm>
          <a:custGeom>
            <a:avLst/>
            <a:gdLst/>
            <a:ahLst/>
            <a:cxnLst/>
            <a:rect l="l" t="t" r="r" b="b"/>
            <a:pathLst>
              <a:path w="1822958" h="2257533">
                <a:moveTo>
                  <a:pt x="0" y="0"/>
                </a:moveTo>
                <a:lnTo>
                  <a:pt x="1822958" y="0"/>
                </a:lnTo>
                <a:lnTo>
                  <a:pt x="1822958" y="2257534"/>
                </a:lnTo>
                <a:lnTo>
                  <a:pt x="0" y="2257534"/>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90025" y="3996539"/>
            <a:ext cx="2919115" cy="3106420"/>
          </a:xfrm>
          <a:prstGeom prst="rect">
            <a:avLst/>
          </a:prstGeom>
        </p:spPr>
        <p:txBody>
          <a:bodyPr lIns="0" tIns="0" rIns="0" bIns="0" rtlCol="0" anchor="t">
            <a:spAutoFit/>
          </a:bodyPr>
          <a:lstStyle/>
          <a:p>
            <a:pPr algn="l">
              <a:lnSpc>
                <a:spcPts val="3080"/>
              </a:lnSpc>
            </a:pPr>
            <a:r>
              <a:rPr lang="en-US" sz="2200">
                <a:solidFill>
                  <a:srgbClr val="FFFFFF"/>
                </a:solidFill>
                <a:latin typeface="Canva Sans"/>
                <a:ea typeface="Canva Sans"/>
                <a:cs typeface="Canva Sans"/>
                <a:sym typeface="Canva Sans"/>
              </a:rPr>
              <a:t>John Cox</a:t>
            </a:r>
          </a:p>
          <a:p>
            <a:pPr algn="l">
              <a:lnSpc>
                <a:spcPts val="3080"/>
              </a:lnSpc>
            </a:pPr>
            <a:r>
              <a:rPr lang="en-US" sz="2200">
                <a:solidFill>
                  <a:srgbClr val="FFFFFF"/>
                </a:solidFill>
                <a:latin typeface="Canva Sans"/>
                <a:ea typeface="Canva Sans"/>
                <a:cs typeface="Canva Sans"/>
                <a:sym typeface="Canva Sans"/>
              </a:rPr>
              <a:t>Randy Dix</a:t>
            </a:r>
          </a:p>
          <a:p>
            <a:pPr algn="l">
              <a:lnSpc>
                <a:spcPts val="3080"/>
              </a:lnSpc>
            </a:pPr>
            <a:r>
              <a:rPr lang="en-US" sz="2200">
                <a:solidFill>
                  <a:srgbClr val="FFFFFF"/>
                </a:solidFill>
                <a:latin typeface="Canva Sans"/>
                <a:ea typeface="Canva Sans"/>
                <a:cs typeface="Canva Sans"/>
                <a:sym typeface="Canva Sans"/>
              </a:rPr>
              <a:t>David Frosh</a:t>
            </a:r>
          </a:p>
          <a:p>
            <a:pPr algn="l">
              <a:lnSpc>
                <a:spcPts val="3080"/>
              </a:lnSpc>
            </a:pPr>
            <a:r>
              <a:rPr lang="en-US" sz="2200">
                <a:solidFill>
                  <a:srgbClr val="FFFFFF"/>
                </a:solidFill>
                <a:latin typeface="Canva Sans"/>
                <a:ea typeface="Canva Sans"/>
                <a:cs typeface="Canva Sans"/>
                <a:sym typeface="Canva Sans"/>
              </a:rPr>
              <a:t>Dean Greenberg</a:t>
            </a:r>
          </a:p>
          <a:p>
            <a:pPr algn="l">
              <a:lnSpc>
                <a:spcPts val="3080"/>
              </a:lnSpc>
            </a:pPr>
            <a:r>
              <a:rPr lang="en-US" sz="2200">
                <a:solidFill>
                  <a:srgbClr val="FFFFFF"/>
                </a:solidFill>
                <a:latin typeface="Canva Sans"/>
                <a:ea typeface="Canva Sans"/>
                <a:cs typeface="Canva Sans"/>
                <a:sym typeface="Canva Sans"/>
              </a:rPr>
              <a:t>Steve Knappenberger</a:t>
            </a:r>
          </a:p>
          <a:p>
            <a:pPr algn="l">
              <a:lnSpc>
                <a:spcPts val="3080"/>
              </a:lnSpc>
            </a:pPr>
            <a:r>
              <a:rPr lang="en-US" sz="2200">
                <a:solidFill>
                  <a:srgbClr val="FFFFFF"/>
                </a:solidFill>
                <a:latin typeface="Canva Sans"/>
                <a:ea typeface="Canva Sans"/>
                <a:cs typeface="Canva Sans"/>
                <a:sym typeface="Canva Sans"/>
              </a:rPr>
              <a:t>Arnold Kraus</a:t>
            </a:r>
          </a:p>
          <a:p>
            <a:pPr algn="l">
              <a:lnSpc>
                <a:spcPts val="3080"/>
              </a:lnSpc>
            </a:pPr>
            <a:r>
              <a:rPr lang="en-US" sz="2200">
                <a:solidFill>
                  <a:srgbClr val="FFFFFF"/>
                </a:solidFill>
                <a:latin typeface="Canva Sans"/>
                <a:ea typeface="Canva Sans"/>
                <a:cs typeface="Canva Sans"/>
                <a:sym typeface="Canva Sans"/>
              </a:rPr>
              <a:t>Ben and Sally Perks</a:t>
            </a:r>
          </a:p>
          <a:p>
            <a:pPr algn="l">
              <a:lnSpc>
                <a:spcPts val="3080"/>
              </a:lnSpc>
            </a:pPr>
            <a:r>
              <a:rPr lang="en-US" sz="2200">
                <a:solidFill>
                  <a:srgbClr val="FFFFFF"/>
                </a:solidFill>
                <a:latin typeface="Canva Sans"/>
                <a:ea typeface="Canva Sans"/>
                <a:cs typeface="Canva Sans"/>
                <a:sym typeface="Canva Sans"/>
              </a:rPr>
              <a:t>Dr. Lori Mackstaller</a:t>
            </a:r>
          </a:p>
        </p:txBody>
      </p:sp>
      <p:sp>
        <p:nvSpPr>
          <p:cNvPr id="6" name="TextBox 6"/>
          <p:cNvSpPr txBox="1"/>
          <p:nvPr/>
        </p:nvSpPr>
        <p:spPr>
          <a:xfrm>
            <a:off x="4100140" y="3996539"/>
            <a:ext cx="3284934" cy="2715895"/>
          </a:xfrm>
          <a:prstGeom prst="rect">
            <a:avLst/>
          </a:prstGeom>
        </p:spPr>
        <p:txBody>
          <a:bodyPr lIns="0" tIns="0" rIns="0" bIns="0" rtlCol="0" anchor="t">
            <a:spAutoFit/>
          </a:bodyPr>
          <a:lstStyle/>
          <a:p>
            <a:pPr algn="l">
              <a:lnSpc>
                <a:spcPts val="3080"/>
              </a:lnSpc>
            </a:pPr>
            <a:r>
              <a:rPr lang="en-US" sz="2200">
                <a:solidFill>
                  <a:srgbClr val="FFFFFF"/>
                </a:solidFill>
                <a:latin typeface="Canva Sans"/>
                <a:ea typeface="Canva Sans"/>
                <a:cs typeface="Canva Sans"/>
                <a:sym typeface="Canva Sans"/>
              </a:rPr>
              <a:t>Doug Martin</a:t>
            </a:r>
          </a:p>
          <a:p>
            <a:pPr algn="l">
              <a:lnSpc>
                <a:spcPts val="3080"/>
              </a:lnSpc>
            </a:pPr>
            <a:r>
              <a:rPr lang="en-US" sz="2200">
                <a:solidFill>
                  <a:srgbClr val="FFFFFF"/>
                </a:solidFill>
                <a:latin typeface="Canva Sans"/>
                <a:ea typeface="Canva Sans"/>
                <a:cs typeface="Canva Sans"/>
                <a:sym typeface="Canva Sans"/>
              </a:rPr>
              <a:t>Stephen McConneell</a:t>
            </a:r>
          </a:p>
          <a:p>
            <a:pPr algn="l">
              <a:lnSpc>
                <a:spcPts val="3080"/>
              </a:lnSpc>
            </a:pPr>
            <a:r>
              <a:rPr lang="en-US" sz="2200">
                <a:solidFill>
                  <a:srgbClr val="FFFFFF"/>
                </a:solidFill>
                <a:latin typeface="Canva Sans"/>
                <a:ea typeface="Canva Sans"/>
                <a:cs typeface="Canva Sans"/>
                <a:sym typeface="Canva Sans"/>
              </a:rPr>
              <a:t>Tom and Caren Newman</a:t>
            </a:r>
          </a:p>
          <a:p>
            <a:pPr algn="l">
              <a:lnSpc>
                <a:spcPts val="3080"/>
              </a:lnSpc>
            </a:pPr>
            <a:r>
              <a:rPr lang="en-US" sz="2200">
                <a:solidFill>
                  <a:srgbClr val="FFFFFF"/>
                </a:solidFill>
                <a:latin typeface="Canva Sans"/>
                <a:ea typeface="Canva Sans"/>
                <a:cs typeface="Canva Sans"/>
                <a:sym typeface="Canva Sans"/>
              </a:rPr>
              <a:t>Joey Rodolfo</a:t>
            </a:r>
          </a:p>
          <a:p>
            <a:pPr algn="l">
              <a:lnSpc>
                <a:spcPts val="3080"/>
              </a:lnSpc>
            </a:pPr>
            <a:r>
              <a:rPr lang="en-US" sz="2200">
                <a:solidFill>
                  <a:srgbClr val="FFFFFF"/>
                </a:solidFill>
                <a:latin typeface="Canva Sans"/>
                <a:ea typeface="Canva Sans"/>
                <a:cs typeface="Canva Sans"/>
                <a:sym typeface="Canva Sans"/>
              </a:rPr>
              <a:t>Lisa Rosenfeld</a:t>
            </a:r>
          </a:p>
          <a:p>
            <a:pPr algn="l">
              <a:lnSpc>
                <a:spcPts val="3080"/>
              </a:lnSpc>
            </a:pPr>
            <a:r>
              <a:rPr lang="en-US" sz="2200">
                <a:solidFill>
                  <a:srgbClr val="FFFFFF"/>
                </a:solidFill>
                <a:latin typeface="Canva Sans"/>
                <a:ea typeface="Canva Sans"/>
                <a:cs typeface="Canva Sans"/>
                <a:sym typeface="Canva Sans"/>
              </a:rPr>
              <a:t>Joe Sicari</a:t>
            </a:r>
          </a:p>
          <a:p>
            <a:pPr algn="l">
              <a:lnSpc>
                <a:spcPts val="3080"/>
              </a:lnSpc>
            </a:pPr>
            <a:r>
              <a:rPr lang="en-US" sz="2200">
                <a:solidFill>
                  <a:srgbClr val="FFFFFF"/>
                </a:solidFill>
                <a:latin typeface="Canva Sans"/>
                <a:ea typeface="Canva Sans"/>
                <a:cs typeface="Canva Sans"/>
                <a:sym typeface="Canva Sans"/>
              </a:rPr>
              <a:t>Mike Watts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46399" r="-46399"/>
            </a:stretch>
          </a:blipFill>
        </p:spPr>
        <p:txBody>
          <a:bodyPr/>
          <a:lstStyle/>
          <a:p>
            <a:endParaRPr lang="en-US"/>
          </a:p>
        </p:txBody>
      </p:sp>
      <p:sp>
        <p:nvSpPr>
          <p:cNvPr id="3" name="Freeform 3"/>
          <p:cNvSpPr/>
          <p:nvPr/>
        </p:nvSpPr>
        <p:spPr>
          <a:xfrm>
            <a:off x="-351987" y="-243006"/>
            <a:ext cx="8395371" cy="10665915"/>
          </a:xfrm>
          <a:custGeom>
            <a:avLst/>
            <a:gdLst/>
            <a:ahLst/>
            <a:cxnLst/>
            <a:rect l="l" t="t" r="r" b="b"/>
            <a:pathLst>
              <a:path w="8395371" h="10665915">
                <a:moveTo>
                  <a:pt x="0" y="0"/>
                </a:moveTo>
                <a:lnTo>
                  <a:pt x="8395372" y="0"/>
                </a:lnTo>
                <a:lnTo>
                  <a:pt x="8395372" y="10665915"/>
                </a:lnTo>
                <a:lnTo>
                  <a:pt x="0" y="10665915"/>
                </a:lnTo>
                <a:lnTo>
                  <a:pt x="0" y="0"/>
                </a:lnTo>
                <a:close/>
              </a:path>
            </a:pathLst>
          </a:custGeom>
          <a:blipFill>
            <a:blip r:embed="rId3"/>
            <a:stretch>
              <a:fillRect t="-1254" b="-24684"/>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47869" t="-1136" r="-47869" b="-1136"/>
            </a:stretch>
          </a:blipFill>
        </p:spPr>
        <p:txBody>
          <a:bodyPr/>
          <a:lstStyle/>
          <a:p>
            <a:endParaRPr lang="en-US"/>
          </a:p>
        </p:txBody>
      </p:sp>
      <p:sp>
        <p:nvSpPr>
          <p:cNvPr id="3" name="Freeform 3"/>
          <p:cNvSpPr/>
          <p:nvPr/>
        </p:nvSpPr>
        <p:spPr>
          <a:xfrm>
            <a:off x="2437716" y="443457"/>
            <a:ext cx="2896969" cy="3774552"/>
          </a:xfrm>
          <a:custGeom>
            <a:avLst/>
            <a:gdLst/>
            <a:ahLst/>
            <a:cxnLst/>
            <a:rect l="l" t="t" r="r" b="b"/>
            <a:pathLst>
              <a:path w="2896969" h="3774552">
                <a:moveTo>
                  <a:pt x="0" y="0"/>
                </a:moveTo>
                <a:lnTo>
                  <a:pt x="2896968" y="0"/>
                </a:lnTo>
                <a:lnTo>
                  <a:pt x="2896968" y="3774552"/>
                </a:lnTo>
                <a:lnTo>
                  <a:pt x="0" y="3774552"/>
                </a:lnTo>
                <a:lnTo>
                  <a:pt x="0" y="0"/>
                </a:lnTo>
                <a:close/>
              </a:path>
            </a:pathLst>
          </a:custGeom>
          <a:blipFill>
            <a:blip r:embed="rId3"/>
            <a:stretch>
              <a:fillRect/>
            </a:stretch>
          </a:blipFill>
        </p:spPr>
        <p:txBody>
          <a:bodyPr/>
          <a:lstStyle/>
          <a:p>
            <a:endParaRPr lang="en-US"/>
          </a:p>
        </p:txBody>
      </p:sp>
      <p:sp>
        <p:nvSpPr>
          <p:cNvPr id="4" name="Freeform 4"/>
          <p:cNvSpPr/>
          <p:nvPr/>
        </p:nvSpPr>
        <p:spPr>
          <a:xfrm>
            <a:off x="469554" y="4645101"/>
            <a:ext cx="1536584" cy="2151137"/>
          </a:xfrm>
          <a:custGeom>
            <a:avLst/>
            <a:gdLst/>
            <a:ahLst/>
            <a:cxnLst/>
            <a:rect l="l" t="t" r="r" b="b"/>
            <a:pathLst>
              <a:path w="1536584" h="2151137">
                <a:moveTo>
                  <a:pt x="0" y="0"/>
                </a:moveTo>
                <a:lnTo>
                  <a:pt x="1536584" y="0"/>
                </a:lnTo>
                <a:lnTo>
                  <a:pt x="1536584" y="2151137"/>
                </a:lnTo>
                <a:lnTo>
                  <a:pt x="0" y="2151137"/>
                </a:lnTo>
                <a:lnTo>
                  <a:pt x="0" y="0"/>
                </a:lnTo>
                <a:close/>
              </a:path>
            </a:pathLst>
          </a:custGeom>
          <a:blipFill>
            <a:blip r:embed="rId4"/>
            <a:stretch>
              <a:fillRect l="-14764" t="-6855" r="-26795" b="-27968"/>
            </a:stretch>
          </a:blipFill>
        </p:spPr>
        <p:txBody>
          <a:bodyPr/>
          <a:lstStyle/>
          <a:p>
            <a:endParaRPr lang="en-US"/>
          </a:p>
        </p:txBody>
      </p:sp>
      <p:sp>
        <p:nvSpPr>
          <p:cNvPr id="5" name="Freeform 5"/>
          <p:cNvSpPr/>
          <p:nvPr/>
        </p:nvSpPr>
        <p:spPr>
          <a:xfrm>
            <a:off x="448366" y="7174698"/>
            <a:ext cx="3100347" cy="2325260"/>
          </a:xfrm>
          <a:custGeom>
            <a:avLst/>
            <a:gdLst/>
            <a:ahLst/>
            <a:cxnLst/>
            <a:rect l="l" t="t" r="r" b="b"/>
            <a:pathLst>
              <a:path w="3100347" h="2325260">
                <a:moveTo>
                  <a:pt x="0" y="0"/>
                </a:moveTo>
                <a:lnTo>
                  <a:pt x="3100348" y="0"/>
                </a:lnTo>
                <a:lnTo>
                  <a:pt x="3100348" y="2325260"/>
                </a:lnTo>
                <a:lnTo>
                  <a:pt x="0" y="2325260"/>
                </a:lnTo>
                <a:lnTo>
                  <a:pt x="0" y="0"/>
                </a:lnTo>
                <a:close/>
              </a:path>
            </a:pathLst>
          </a:custGeom>
          <a:blipFill>
            <a:blip r:embed="rId5"/>
            <a:stretch>
              <a:fillRect/>
            </a:stretch>
          </a:blipFill>
        </p:spPr>
        <p:txBody>
          <a:bodyPr/>
          <a:lstStyle/>
          <a:p>
            <a:endParaRPr lang="en-US"/>
          </a:p>
        </p:txBody>
      </p:sp>
      <p:sp>
        <p:nvSpPr>
          <p:cNvPr id="6" name="Freeform 6"/>
          <p:cNvSpPr/>
          <p:nvPr/>
        </p:nvSpPr>
        <p:spPr>
          <a:xfrm>
            <a:off x="5742255" y="4589125"/>
            <a:ext cx="1510158" cy="2263091"/>
          </a:xfrm>
          <a:custGeom>
            <a:avLst/>
            <a:gdLst/>
            <a:ahLst/>
            <a:cxnLst/>
            <a:rect l="l" t="t" r="r" b="b"/>
            <a:pathLst>
              <a:path w="1510158" h="2263091">
                <a:moveTo>
                  <a:pt x="0" y="0"/>
                </a:moveTo>
                <a:lnTo>
                  <a:pt x="1510158" y="0"/>
                </a:lnTo>
                <a:lnTo>
                  <a:pt x="1510158" y="2263090"/>
                </a:lnTo>
                <a:lnTo>
                  <a:pt x="0" y="2263090"/>
                </a:lnTo>
                <a:lnTo>
                  <a:pt x="0" y="0"/>
                </a:lnTo>
                <a:close/>
              </a:path>
            </a:pathLst>
          </a:custGeom>
          <a:blipFill>
            <a:blip r:embed="rId6"/>
            <a:stretch>
              <a:fillRect l="-70878" t="-13866" r="-85720"/>
            </a:stretch>
          </a:blipFill>
        </p:spPr>
        <p:txBody>
          <a:bodyPr/>
          <a:lstStyle/>
          <a:p>
            <a:endParaRPr lang="en-US"/>
          </a:p>
        </p:txBody>
      </p:sp>
      <p:sp>
        <p:nvSpPr>
          <p:cNvPr id="7" name="Freeform 7"/>
          <p:cNvSpPr/>
          <p:nvPr/>
        </p:nvSpPr>
        <p:spPr>
          <a:xfrm>
            <a:off x="4477315" y="7426170"/>
            <a:ext cx="2845145" cy="2073788"/>
          </a:xfrm>
          <a:custGeom>
            <a:avLst/>
            <a:gdLst/>
            <a:ahLst/>
            <a:cxnLst/>
            <a:rect l="l" t="t" r="r" b="b"/>
            <a:pathLst>
              <a:path w="2845145" h="2073788">
                <a:moveTo>
                  <a:pt x="0" y="0"/>
                </a:moveTo>
                <a:lnTo>
                  <a:pt x="2845145" y="0"/>
                </a:lnTo>
                <a:lnTo>
                  <a:pt x="2845145" y="2073788"/>
                </a:lnTo>
                <a:lnTo>
                  <a:pt x="0" y="2073788"/>
                </a:lnTo>
                <a:lnTo>
                  <a:pt x="0" y="0"/>
                </a:lnTo>
                <a:close/>
              </a:path>
            </a:pathLst>
          </a:custGeom>
          <a:blipFill>
            <a:blip r:embed="rId7"/>
            <a:stretch>
              <a:fillRect l="-7799" r="-1785" b="-12760"/>
            </a:stretch>
          </a:blipFill>
        </p:spPr>
        <p:txBody>
          <a:bodyPr/>
          <a:lstStyle/>
          <a:p>
            <a:endParaRPr lang="en-US"/>
          </a:p>
        </p:txBody>
      </p:sp>
      <p:sp>
        <p:nvSpPr>
          <p:cNvPr id="8" name="Freeform 8"/>
          <p:cNvSpPr/>
          <p:nvPr/>
        </p:nvSpPr>
        <p:spPr>
          <a:xfrm rot="5400000">
            <a:off x="4606593" y="6825714"/>
            <a:ext cx="2586590" cy="3284558"/>
          </a:xfrm>
          <a:custGeom>
            <a:avLst/>
            <a:gdLst/>
            <a:ahLst/>
            <a:cxnLst/>
            <a:rect l="l" t="t" r="r" b="b"/>
            <a:pathLst>
              <a:path w="2586590" h="3284558">
                <a:moveTo>
                  <a:pt x="0" y="0"/>
                </a:moveTo>
                <a:lnTo>
                  <a:pt x="2586590" y="0"/>
                </a:lnTo>
                <a:lnTo>
                  <a:pt x="2586590" y="3284558"/>
                </a:lnTo>
                <a:lnTo>
                  <a:pt x="0" y="3284558"/>
                </a:lnTo>
                <a:lnTo>
                  <a:pt x="0" y="0"/>
                </a:lnTo>
                <a:close/>
              </a:path>
            </a:pathLst>
          </a:custGeom>
          <a:blipFill>
            <a:blip r:embed="rId8"/>
            <a:stretch>
              <a:fillRect/>
            </a:stretch>
          </a:blipFill>
        </p:spPr>
        <p:txBody>
          <a:bodyPr/>
          <a:lstStyle/>
          <a:p>
            <a:endParaRPr lang="en-US"/>
          </a:p>
        </p:txBody>
      </p:sp>
      <p:sp>
        <p:nvSpPr>
          <p:cNvPr id="9" name="Freeform 9"/>
          <p:cNvSpPr/>
          <p:nvPr/>
        </p:nvSpPr>
        <p:spPr>
          <a:xfrm>
            <a:off x="2296845" y="312504"/>
            <a:ext cx="3178710" cy="4036457"/>
          </a:xfrm>
          <a:custGeom>
            <a:avLst/>
            <a:gdLst/>
            <a:ahLst/>
            <a:cxnLst/>
            <a:rect l="l" t="t" r="r" b="b"/>
            <a:pathLst>
              <a:path w="3178710" h="4036457">
                <a:moveTo>
                  <a:pt x="0" y="0"/>
                </a:moveTo>
                <a:lnTo>
                  <a:pt x="3178710" y="0"/>
                </a:lnTo>
                <a:lnTo>
                  <a:pt x="3178710" y="4036457"/>
                </a:lnTo>
                <a:lnTo>
                  <a:pt x="0" y="4036457"/>
                </a:lnTo>
                <a:lnTo>
                  <a:pt x="0" y="0"/>
                </a:lnTo>
                <a:close/>
              </a:path>
            </a:pathLst>
          </a:custGeom>
          <a:blipFill>
            <a:blip r:embed="rId8"/>
            <a:stretch>
              <a:fillRect/>
            </a:stretch>
          </a:blipFill>
        </p:spPr>
        <p:txBody>
          <a:bodyPr/>
          <a:lstStyle/>
          <a:p>
            <a:endParaRPr lang="en-US"/>
          </a:p>
        </p:txBody>
      </p:sp>
      <p:sp>
        <p:nvSpPr>
          <p:cNvPr id="10" name="Freeform 10"/>
          <p:cNvSpPr/>
          <p:nvPr/>
        </p:nvSpPr>
        <p:spPr>
          <a:xfrm>
            <a:off x="302673" y="4533148"/>
            <a:ext cx="1870347" cy="2375044"/>
          </a:xfrm>
          <a:custGeom>
            <a:avLst/>
            <a:gdLst/>
            <a:ahLst/>
            <a:cxnLst/>
            <a:rect l="l" t="t" r="r" b="b"/>
            <a:pathLst>
              <a:path w="1870347" h="2375044">
                <a:moveTo>
                  <a:pt x="0" y="0"/>
                </a:moveTo>
                <a:lnTo>
                  <a:pt x="1870347" y="0"/>
                </a:lnTo>
                <a:lnTo>
                  <a:pt x="1870347" y="2375044"/>
                </a:lnTo>
                <a:lnTo>
                  <a:pt x="0" y="2375044"/>
                </a:lnTo>
                <a:lnTo>
                  <a:pt x="0" y="0"/>
                </a:lnTo>
                <a:close/>
              </a:path>
            </a:pathLst>
          </a:custGeom>
          <a:blipFill>
            <a:blip r:embed="rId8"/>
            <a:stretch>
              <a:fillRect/>
            </a:stretch>
          </a:blipFill>
        </p:spPr>
        <p:txBody>
          <a:bodyPr/>
          <a:lstStyle/>
          <a:p>
            <a:endParaRPr lang="en-US"/>
          </a:p>
        </p:txBody>
      </p:sp>
      <p:sp>
        <p:nvSpPr>
          <p:cNvPr id="11" name="Freeform 11"/>
          <p:cNvSpPr/>
          <p:nvPr/>
        </p:nvSpPr>
        <p:spPr>
          <a:xfrm>
            <a:off x="5599380" y="4533148"/>
            <a:ext cx="1870347" cy="2375044"/>
          </a:xfrm>
          <a:custGeom>
            <a:avLst/>
            <a:gdLst/>
            <a:ahLst/>
            <a:cxnLst/>
            <a:rect l="l" t="t" r="r" b="b"/>
            <a:pathLst>
              <a:path w="1870347" h="2375044">
                <a:moveTo>
                  <a:pt x="0" y="0"/>
                </a:moveTo>
                <a:lnTo>
                  <a:pt x="1870347" y="0"/>
                </a:lnTo>
                <a:lnTo>
                  <a:pt x="1870347" y="2375044"/>
                </a:lnTo>
                <a:lnTo>
                  <a:pt x="0" y="2375044"/>
                </a:lnTo>
                <a:lnTo>
                  <a:pt x="0" y="0"/>
                </a:lnTo>
                <a:close/>
              </a:path>
            </a:pathLst>
          </a:custGeom>
          <a:blipFill>
            <a:blip r:embed="rId8"/>
            <a:stretch>
              <a:fillRect/>
            </a:stretch>
          </a:blipFill>
        </p:spPr>
        <p:txBody>
          <a:bodyPr/>
          <a:lstStyle/>
          <a:p>
            <a:endParaRPr lang="en-US"/>
          </a:p>
        </p:txBody>
      </p:sp>
      <p:sp>
        <p:nvSpPr>
          <p:cNvPr id="12" name="Freeform 12"/>
          <p:cNvSpPr/>
          <p:nvPr/>
        </p:nvSpPr>
        <p:spPr>
          <a:xfrm rot="5400000">
            <a:off x="613140" y="6825714"/>
            <a:ext cx="2586590" cy="3284558"/>
          </a:xfrm>
          <a:custGeom>
            <a:avLst/>
            <a:gdLst/>
            <a:ahLst/>
            <a:cxnLst/>
            <a:rect l="l" t="t" r="r" b="b"/>
            <a:pathLst>
              <a:path w="2586590" h="3284558">
                <a:moveTo>
                  <a:pt x="0" y="0"/>
                </a:moveTo>
                <a:lnTo>
                  <a:pt x="2586589" y="0"/>
                </a:lnTo>
                <a:lnTo>
                  <a:pt x="2586589" y="3284558"/>
                </a:lnTo>
                <a:lnTo>
                  <a:pt x="0" y="3284558"/>
                </a:lnTo>
                <a:lnTo>
                  <a:pt x="0" y="0"/>
                </a:lnTo>
                <a:close/>
              </a:path>
            </a:pathLst>
          </a:custGeom>
          <a:blipFill>
            <a:blip r:embed="rId8"/>
            <a:stretch>
              <a:fillRect/>
            </a:stretch>
          </a:blipFill>
        </p:spPr>
        <p:txBody>
          <a:bodyPr/>
          <a:lstStyle/>
          <a:p>
            <a:endParaRPr lang="en-US"/>
          </a:p>
        </p:txBody>
      </p:sp>
      <p:sp>
        <p:nvSpPr>
          <p:cNvPr id="13" name="TextBox 13"/>
          <p:cNvSpPr txBox="1"/>
          <p:nvPr/>
        </p:nvSpPr>
        <p:spPr>
          <a:xfrm>
            <a:off x="2359447" y="5352052"/>
            <a:ext cx="3053507" cy="804546"/>
          </a:xfrm>
          <a:prstGeom prst="rect">
            <a:avLst/>
          </a:prstGeom>
        </p:spPr>
        <p:txBody>
          <a:bodyPr lIns="0" tIns="0" rIns="0" bIns="0" rtlCol="0" anchor="t">
            <a:spAutoFit/>
          </a:bodyPr>
          <a:lstStyle/>
          <a:p>
            <a:pPr algn="ctr">
              <a:lnSpc>
                <a:spcPts val="6579"/>
              </a:lnSpc>
            </a:pPr>
            <a:r>
              <a:rPr lang="en-US" sz="4699">
                <a:solidFill>
                  <a:srgbClr val="AB8C53"/>
                </a:solidFill>
                <a:latin typeface="Alex Brush"/>
                <a:ea typeface="Alex Brush"/>
                <a:cs typeface="Alex Brush"/>
                <a:sym typeface="Alex Brush"/>
              </a:rPr>
              <a:t>Czarina Lopez</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99671" t="-7281" r="-45529" b="-19898"/>
            </a:stretch>
          </a:blipFill>
        </p:spPr>
        <p:txBody>
          <a:bodyPr/>
          <a:lstStyle/>
          <a:p>
            <a:endParaRPr lang="en-US"/>
          </a:p>
        </p:txBody>
      </p:sp>
      <p:grpSp>
        <p:nvGrpSpPr>
          <p:cNvPr id="3" name="Group 3"/>
          <p:cNvGrpSpPr/>
          <p:nvPr/>
        </p:nvGrpSpPr>
        <p:grpSpPr>
          <a:xfrm>
            <a:off x="-599337" y="777240"/>
            <a:ext cx="8971074" cy="9488280"/>
            <a:chOff x="0" y="0"/>
            <a:chExt cx="3127172" cy="3307461"/>
          </a:xfrm>
        </p:grpSpPr>
        <p:sp>
          <p:nvSpPr>
            <p:cNvPr id="4" name="Freeform 4"/>
            <p:cNvSpPr/>
            <p:nvPr/>
          </p:nvSpPr>
          <p:spPr>
            <a:xfrm>
              <a:off x="0" y="0"/>
              <a:ext cx="3127172" cy="3307461"/>
            </a:xfrm>
            <a:custGeom>
              <a:avLst/>
              <a:gdLst/>
              <a:ahLst/>
              <a:cxnLst/>
              <a:rect l="l" t="t" r="r" b="b"/>
              <a:pathLst>
                <a:path w="3127172" h="3307461">
                  <a:moveTo>
                    <a:pt x="0" y="0"/>
                  </a:moveTo>
                  <a:lnTo>
                    <a:pt x="3127172" y="0"/>
                  </a:lnTo>
                  <a:lnTo>
                    <a:pt x="3127172" y="3307461"/>
                  </a:lnTo>
                  <a:lnTo>
                    <a:pt x="0" y="3307461"/>
                  </a:lnTo>
                  <a:close/>
                </a:path>
              </a:pathLst>
            </a:custGeom>
            <a:solidFill>
              <a:srgbClr val="FFFFFF"/>
            </a:solidFill>
          </p:spPr>
          <p:txBody>
            <a:bodyPr/>
            <a:lstStyle/>
            <a:p>
              <a:endParaRPr lang="en-US"/>
            </a:p>
          </p:txBody>
        </p:sp>
        <p:sp>
          <p:nvSpPr>
            <p:cNvPr id="5" name="TextBox 5"/>
            <p:cNvSpPr txBox="1"/>
            <p:nvPr/>
          </p:nvSpPr>
          <p:spPr>
            <a:xfrm>
              <a:off x="0" y="-38100"/>
              <a:ext cx="3127172" cy="3345561"/>
            </a:xfrm>
            <a:prstGeom prst="rect">
              <a:avLst/>
            </a:prstGeom>
          </p:spPr>
          <p:txBody>
            <a:bodyPr lIns="50800" tIns="50800" rIns="50800" bIns="50800" rtlCol="0" anchor="ctr"/>
            <a:lstStyle/>
            <a:p>
              <a:pPr algn="ctr">
                <a:lnSpc>
                  <a:spcPts val="2191"/>
                </a:lnSpc>
              </a:pPr>
              <a:endParaRPr/>
            </a:p>
          </p:txBody>
        </p:sp>
      </p:grpSp>
      <p:grpSp>
        <p:nvGrpSpPr>
          <p:cNvPr id="6" name="Group 6"/>
          <p:cNvGrpSpPr/>
          <p:nvPr/>
        </p:nvGrpSpPr>
        <p:grpSpPr>
          <a:xfrm>
            <a:off x="199327" y="2806941"/>
            <a:ext cx="2681394" cy="4244235"/>
            <a:chOff x="0" y="0"/>
            <a:chExt cx="812800" cy="1286537"/>
          </a:xfrm>
        </p:grpSpPr>
        <p:sp>
          <p:nvSpPr>
            <p:cNvPr id="7" name="Freeform 7"/>
            <p:cNvSpPr/>
            <p:nvPr/>
          </p:nvSpPr>
          <p:spPr>
            <a:xfrm>
              <a:off x="0" y="0"/>
              <a:ext cx="812800" cy="1286537"/>
            </a:xfrm>
            <a:custGeom>
              <a:avLst/>
              <a:gdLst/>
              <a:ahLst/>
              <a:cxnLst/>
              <a:rect l="l" t="t" r="r" b="b"/>
              <a:pathLst>
                <a:path w="812800" h="1286537">
                  <a:moveTo>
                    <a:pt x="0" y="0"/>
                  </a:moveTo>
                  <a:lnTo>
                    <a:pt x="812800" y="0"/>
                  </a:lnTo>
                  <a:lnTo>
                    <a:pt x="812800" y="1286537"/>
                  </a:lnTo>
                  <a:lnTo>
                    <a:pt x="0" y="1286537"/>
                  </a:lnTo>
                  <a:close/>
                </a:path>
              </a:pathLst>
            </a:custGeom>
            <a:blipFill>
              <a:blip r:embed="rId3"/>
              <a:stretch>
                <a:fillRect t="-32974" b="-3625"/>
              </a:stretch>
            </a:blipFill>
            <a:ln w="38100" cap="sq">
              <a:solidFill>
                <a:srgbClr val="AB8C53"/>
              </a:solidFill>
              <a:prstDash val="solid"/>
              <a:miter/>
            </a:ln>
          </p:spPr>
          <p:txBody>
            <a:bodyPr/>
            <a:lstStyle/>
            <a:p>
              <a:endParaRPr lang="en-US"/>
            </a:p>
          </p:txBody>
        </p:sp>
      </p:grpSp>
      <p:sp>
        <p:nvSpPr>
          <p:cNvPr id="8" name="TextBox 8"/>
          <p:cNvSpPr txBox="1"/>
          <p:nvPr/>
        </p:nvSpPr>
        <p:spPr>
          <a:xfrm>
            <a:off x="3055388" y="2648687"/>
            <a:ext cx="4551574" cy="4402489"/>
          </a:xfrm>
          <a:prstGeom prst="rect">
            <a:avLst/>
          </a:prstGeom>
        </p:spPr>
        <p:txBody>
          <a:bodyPr lIns="0" tIns="0" rIns="0" bIns="0" rtlCol="0" anchor="t">
            <a:spAutoFit/>
          </a:bodyPr>
          <a:lstStyle/>
          <a:p>
            <a:pPr algn="l">
              <a:lnSpc>
                <a:spcPts val="1707"/>
              </a:lnSpc>
            </a:pPr>
            <a:r>
              <a:rPr lang="en-US" sz="1060">
                <a:solidFill>
                  <a:srgbClr val="100F10"/>
                </a:solidFill>
                <a:latin typeface="Droid Serif"/>
                <a:ea typeface="Droid Serif"/>
                <a:cs typeface="Droid Serif"/>
                <a:sym typeface="Droid Serif"/>
              </a:rPr>
              <a:t>     Czarina M. Lopez is a dedicated philanthropist and community leader who has made an indelible impact on Southern Arizona through her tireless commitment to charitable giving and civic engagement. Alongside her husband, Humberto S. Lopez, Czarina was honored as the City of Hope Couple of the Year, a testament to their shared dedication to uplifting others.</a:t>
            </a:r>
          </a:p>
          <a:p>
            <a:pPr algn="l">
              <a:lnSpc>
                <a:spcPts val="1707"/>
              </a:lnSpc>
            </a:pPr>
            <a:r>
              <a:rPr lang="en-US" sz="1060">
                <a:solidFill>
                  <a:srgbClr val="100F10"/>
                </a:solidFill>
                <a:latin typeface="Droid Serif"/>
                <a:ea typeface="Droid Serif"/>
                <a:cs typeface="Droid Serif"/>
                <a:sym typeface="Droid Serif"/>
              </a:rPr>
              <a:t>     Over the years, Czarina has become instrumental in advancing numerous Tucson-based causes. Her past involvements include serving esteemed organizations such as Tucson/Mexico Sister Cities, Tucson Museum of Art League, Open Inn, Angel Charity for Children, La Frontera Center, Steele Memorial Children’s Research Center, Las Familias, Friends of the Cancer Center, Parseghian Medical Research Foundation, Salpointe Catholic High School, and St. Cyril’s Foundation. Her unwavering support also extends to the Center for Integrated Medicine.</a:t>
            </a:r>
          </a:p>
          <a:p>
            <a:pPr algn="l">
              <a:lnSpc>
                <a:spcPts val="1707"/>
              </a:lnSpc>
            </a:pPr>
            <a:r>
              <a:rPr lang="en-US" sz="1060">
                <a:solidFill>
                  <a:srgbClr val="100F10"/>
                </a:solidFill>
                <a:latin typeface="Droid Serif"/>
                <a:ea typeface="Droid Serif"/>
                <a:cs typeface="Droid Serif"/>
                <a:sym typeface="Droid Serif"/>
              </a:rPr>
              <a:t>     Czarina's leadership extends beyond volunteerism to governance, having served on the boards of San Miguel High School, Tu Nidito, Catholic Community Services, and the Catholic Community Services Foundation. Through these roles, she has contributed her time, energy, and expertise to supporting impactful initiatives that benefit children, families, and individuals in need.</a:t>
            </a:r>
          </a:p>
        </p:txBody>
      </p:sp>
      <p:sp>
        <p:nvSpPr>
          <p:cNvPr id="9" name="TextBox 9"/>
          <p:cNvSpPr txBox="1"/>
          <p:nvPr/>
        </p:nvSpPr>
        <p:spPr>
          <a:xfrm>
            <a:off x="199327" y="961229"/>
            <a:ext cx="7407635" cy="1135380"/>
          </a:xfrm>
          <a:prstGeom prst="rect">
            <a:avLst/>
          </a:prstGeom>
        </p:spPr>
        <p:txBody>
          <a:bodyPr lIns="0" tIns="0" rIns="0" bIns="0" rtlCol="0" anchor="t">
            <a:spAutoFit/>
          </a:bodyPr>
          <a:lstStyle/>
          <a:p>
            <a:pPr algn="ctr">
              <a:lnSpc>
                <a:spcPts val="3640"/>
              </a:lnSpc>
            </a:pPr>
            <a:r>
              <a:rPr lang="en-US" sz="2600">
                <a:solidFill>
                  <a:srgbClr val="100F10"/>
                </a:solidFill>
                <a:latin typeface="Parisienne"/>
                <a:ea typeface="Parisienne"/>
                <a:cs typeface="Parisienne"/>
                <a:sym typeface="Parisienne"/>
              </a:rPr>
              <a:t>2025 Portraits of Excellence Honoree</a:t>
            </a:r>
          </a:p>
          <a:p>
            <a:pPr algn="ctr">
              <a:lnSpc>
                <a:spcPts val="5599"/>
              </a:lnSpc>
            </a:pPr>
            <a:r>
              <a:rPr lang="en-US" sz="3999">
                <a:solidFill>
                  <a:srgbClr val="100F10"/>
                </a:solidFill>
                <a:latin typeface="Parisienne"/>
                <a:ea typeface="Parisienne"/>
                <a:cs typeface="Parisienne"/>
                <a:sym typeface="Parisienne"/>
              </a:rPr>
              <a:t>Czarina M. Lopez</a:t>
            </a:r>
          </a:p>
        </p:txBody>
      </p:sp>
      <p:sp>
        <p:nvSpPr>
          <p:cNvPr id="10" name="TextBox 10"/>
          <p:cNvSpPr txBox="1"/>
          <p:nvPr/>
        </p:nvSpPr>
        <p:spPr>
          <a:xfrm>
            <a:off x="199327" y="7104989"/>
            <a:ext cx="7407635" cy="2726089"/>
          </a:xfrm>
          <a:prstGeom prst="rect">
            <a:avLst/>
          </a:prstGeom>
        </p:spPr>
        <p:txBody>
          <a:bodyPr lIns="0" tIns="0" rIns="0" bIns="0" rtlCol="0" anchor="t">
            <a:spAutoFit/>
          </a:bodyPr>
          <a:lstStyle/>
          <a:p>
            <a:pPr algn="l">
              <a:lnSpc>
                <a:spcPts val="1707"/>
              </a:lnSpc>
            </a:pPr>
            <a:r>
              <a:rPr lang="en-US" sz="1060">
                <a:solidFill>
                  <a:srgbClr val="100F10"/>
                </a:solidFill>
                <a:latin typeface="Droid Serif"/>
                <a:ea typeface="Droid Serif"/>
                <a:cs typeface="Droid Serif"/>
                <a:sym typeface="Droid Serif"/>
              </a:rPr>
              <a:t>     As a philanthropist, Czarina believes that true giving goes beyond financial contributions, encompassing the gifts of time, compassion, and knowledge. She and her husband founded The H.S. Lopez Family Foundation, an organization that focuses on advancing education, health, and welfare in our community. Under their leadership, the foundation has transformed lives through its commitment to fostering opportunities for underserved populations.</a:t>
            </a:r>
          </a:p>
          <a:p>
            <a:pPr algn="l">
              <a:lnSpc>
                <a:spcPts val="1707"/>
              </a:lnSpc>
            </a:pPr>
            <a:r>
              <a:rPr lang="en-US" sz="1060">
                <a:solidFill>
                  <a:srgbClr val="100F10"/>
                </a:solidFill>
                <a:latin typeface="Droid Serif"/>
                <a:ea typeface="Droid Serif"/>
                <a:cs typeface="Droid Serif"/>
                <a:sym typeface="Droid Serif"/>
              </a:rPr>
              <a:t>     One of the Lopez family's proudest accomplishments is the establishment of the Center of Opportunity, a facility that offers comprehensive services to individuals experiencing homelessness. Guided by dignity and respect, the center empowers its clients to transition out of homelessness and work toward self-sufficiency, reflecting Czarina's deep belief in the transformative power of hope and support.</a:t>
            </a:r>
          </a:p>
          <a:p>
            <a:pPr algn="l">
              <a:lnSpc>
                <a:spcPts val="1707"/>
              </a:lnSpc>
            </a:pPr>
            <a:r>
              <a:rPr lang="en-US" sz="1060">
                <a:solidFill>
                  <a:srgbClr val="100F10"/>
                </a:solidFill>
                <a:latin typeface="Droid Serif"/>
                <a:ea typeface="Droid Serif"/>
                <a:cs typeface="Droid Serif"/>
                <a:sym typeface="Droid Serif"/>
              </a:rPr>
              <a:t>     Czarina M. Lopez’s enduring legacy lies in her family and her unwavering commitment to building a stronger, healthier, and more equitable community for all. She is a proud mother of two - Iliana and Iovanna, grandmother to four grandchildren, and has shared over 50 years of marriage with her husband, Humberto. Her work continues to inspire others to give generously and serve selflessly.</a:t>
            </a:r>
          </a:p>
        </p:txBody>
      </p:sp>
      <p:sp>
        <p:nvSpPr>
          <p:cNvPr id="11" name="TextBox 11"/>
          <p:cNvSpPr txBox="1"/>
          <p:nvPr/>
        </p:nvSpPr>
        <p:spPr>
          <a:xfrm>
            <a:off x="182383" y="2212310"/>
            <a:ext cx="7407635" cy="290195"/>
          </a:xfrm>
          <a:prstGeom prst="rect">
            <a:avLst/>
          </a:prstGeom>
        </p:spPr>
        <p:txBody>
          <a:bodyPr lIns="0" tIns="0" rIns="0" bIns="0" rtlCol="0" anchor="t">
            <a:spAutoFit/>
          </a:bodyPr>
          <a:lstStyle/>
          <a:p>
            <a:pPr algn="ctr">
              <a:lnSpc>
                <a:spcPts val="2379"/>
              </a:lnSpc>
            </a:pPr>
            <a:r>
              <a:rPr lang="en-US" sz="1699" i="1">
                <a:solidFill>
                  <a:srgbClr val="978252"/>
                </a:solidFill>
                <a:latin typeface="Droid Serif Italics"/>
                <a:ea typeface="Droid Serif Italics"/>
                <a:cs typeface="Droid Serif Italics"/>
                <a:sym typeface="Droid Serif Italics"/>
              </a:rPr>
              <a:t>“It grows on you. The more you give, the more you notice it’s not enough”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47869" t="-1136" r="-47869" b="-1136"/>
            </a:stretch>
          </a:blipFill>
        </p:spPr>
        <p:txBody>
          <a:bodyPr/>
          <a:lstStyle/>
          <a:p>
            <a:endParaRPr lang="en-US"/>
          </a:p>
        </p:txBody>
      </p:sp>
      <p:sp>
        <p:nvSpPr>
          <p:cNvPr id="3" name="Freeform 3"/>
          <p:cNvSpPr/>
          <p:nvPr/>
        </p:nvSpPr>
        <p:spPr>
          <a:xfrm>
            <a:off x="2576410" y="537588"/>
            <a:ext cx="2619580" cy="3626701"/>
          </a:xfrm>
          <a:custGeom>
            <a:avLst/>
            <a:gdLst/>
            <a:ahLst/>
            <a:cxnLst/>
            <a:rect l="l" t="t" r="r" b="b"/>
            <a:pathLst>
              <a:path w="2619580" h="3626701">
                <a:moveTo>
                  <a:pt x="0" y="0"/>
                </a:moveTo>
                <a:lnTo>
                  <a:pt x="2619580" y="0"/>
                </a:lnTo>
                <a:lnTo>
                  <a:pt x="2619580" y="3626701"/>
                </a:lnTo>
                <a:lnTo>
                  <a:pt x="0" y="3626701"/>
                </a:lnTo>
                <a:lnTo>
                  <a:pt x="0" y="0"/>
                </a:lnTo>
                <a:close/>
              </a:path>
            </a:pathLst>
          </a:custGeom>
          <a:blipFill>
            <a:blip r:embed="rId3"/>
            <a:stretch>
              <a:fillRect l="-37732" t="-37333" r="-28646" b="-42705"/>
            </a:stretch>
          </a:blipFill>
        </p:spPr>
        <p:txBody>
          <a:bodyPr/>
          <a:lstStyle/>
          <a:p>
            <a:endParaRPr lang="en-US"/>
          </a:p>
        </p:txBody>
      </p:sp>
      <p:sp>
        <p:nvSpPr>
          <p:cNvPr id="4" name="Freeform 4"/>
          <p:cNvSpPr/>
          <p:nvPr/>
        </p:nvSpPr>
        <p:spPr>
          <a:xfrm>
            <a:off x="5798823" y="4549938"/>
            <a:ext cx="1445763" cy="2165937"/>
          </a:xfrm>
          <a:custGeom>
            <a:avLst/>
            <a:gdLst/>
            <a:ahLst/>
            <a:cxnLst/>
            <a:rect l="l" t="t" r="r" b="b"/>
            <a:pathLst>
              <a:path w="1445763" h="2165937">
                <a:moveTo>
                  <a:pt x="0" y="0"/>
                </a:moveTo>
                <a:lnTo>
                  <a:pt x="1445763" y="0"/>
                </a:lnTo>
                <a:lnTo>
                  <a:pt x="1445763" y="2165937"/>
                </a:lnTo>
                <a:lnTo>
                  <a:pt x="0" y="2165937"/>
                </a:lnTo>
                <a:lnTo>
                  <a:pt x="0" y="0"/>
                </a:lnTo>
                <a:close/>
              </a:path>
            </a:pathLst>
          </a:custGeom>
          <a:blipFill>
            <a:blip r:embed="rId4"/>
            <a:stretch>
              <a:fillRect/>
            </a:stretch>
          </a:blipFill>
        </p:spPr>
        <p:txBody>
          <a:bodyPr/>
          <a:lstStyle/>
          <a:p>
            <a:endParaRPr lang="en-US"/>
          </a:p>
        </p:txBody>
      </p:sp>
      <p:sp>
        <p:nvSpPr>
          <p:cNvPr id="5" name="Freeform 5"/>
          <p:cNvSpPr/>
          <p:nvPr/>
        </p:nvSpPr>
        <p:spPr>
          <a:xfrm>
            <a:off x="372155" y="4708640"/>
            <a:ext cx="1597039" cy="2007235"/>
          </a:xfrm>
          <a:custGeom>
            <a:avLst/>
            <a:gdLst/>
            <a:ahLst/>
            <a:cxnLst/>
            <a:rect l="l" t="t" r="r" b="b"/>
            <a:pathLst>
              <a:path w="1597039" h="2007235">
                <a:moveTo>
                  <a:pt x="0" y="0"/>
                </a:moveTo>
                <a:lnTo>
                  <a:pt x="1597039" y="0"/>
                </a:lnTo>
                <a:lnTo>
                  <a:pt x="1597039" y="2007235"/>
                </a:lnTo>
                <a:lnTo>
                  <a:pt x="0" y="2007235"/>
                </a:lnTo>
                <a:lnTo>
                  <a:pt x="0" y="0"/>
                </a:lnTo>
                <a:close/>
              </a:path>
            </a:pathLst>
          </a:custGeom>
          <a:blipFill>
            <a:blip r:embed="rId5"/>
            <a:stretch>
              <a:fillRect l="-39212" r="-49432"/>
            </a:stretch>
          </a:blipFill>
        </p:spPr>
        <p:txBody>
          <a:bodyPr/>
          <a:lstStyle/>
          <a:p>
            <a:endParaRPr lang="en-US"/>
          </a:p>
        </p:txBody>
      </p:sp>
      <p:sp>
        <p:nvSpPr>
          <p:cNvPr id="6" name="Freeform 6"/>
          <p:cNvSpPr/>
          <p:nvPr/>
        </p:nvSpPr>
        <p:spPr>
          <a:xfrm>
            <a:off x="372155" y="7425963"/>
            <a:ext cx="3037800" cy="2191545"/>
          </a:xfrm>
          <a:custGeom>
            <a:avLst/>
            <a:gdLst/>
            <a:ahLst/>
            <a:cxnLst/>
            <a:rect l="l" t="t" r="r" b="b"/>
            <a:pathLst>
              <a:path w="3037800" h="2191545">
                <a:moveTo>
                  <a:pt x="0" y="0"/>
                </a:moveTo>
                <a:lnTo>
                  <a:pt x="3037800" y="0"/>
                </a:lnTo>
                <a:lnTo>
                  <a:pt x="3037800" y="2191545"/>
                </a:lnTo>
                <a:lnTo>
                  <a:pt x="0" y="2191545"/>
                </a:lnTo>
                <a:lnTo>
                  <a:pt x="0" y="0"/>
                </a:lnTo>
                <a:close/>
              </a:path>
            </a:pathLst>
          </a:custGeom>
          <a:blipFill>
            <a:blip r:embed="rId6"/>
            <a:stretch>
              <a:fillRect t="-19238" r="-14695"/>
            </a:stretch>
          </a:blipFill>
        </p:spPr>
        <p:txBody>
          <a:bodyPr/>
          <a:lstStyle/>
          <a:p>
            <a:endParaRPr lang="en-US"/>
          </a:p>
        </p:txBody>
      </p:sp>
      <p:sp>
        <p:nvSpPr>
          <p:cNvPr id="7" name="Freeform 7"/>
          <p:cNvSpPr/>
          <p:nvPr/>
        </p:nvSpPr>
        <p:spPr>
          <a:xfrm>
            <a:off x="4408390" y="7280365"/>
            <a:ext cx="2971217" cy="2191545"/>
          </a:xfrm>
          <a:custGeom>
            <a:avLst/>
            <a:gdLst/>
            <a:ahLst/>
            <a:cxnLst/>
            <a:rect l="l" t="t" r="r" b="b"/>
            <a:pathLst>
              <a:path w="2971217" h="2191545">
                <a:moveTo>
                  <a:pt x="0" y="0"/>
                </a:moveTo>
                <a:lnTo>
                  <a:pt x="2971217" y="0"/>
                </a:lnTo>
                <a:lnTo>
                  <a:pt x="2971217" y="2191545"/>
                </a:lnTo>
                <a:lnTo>
                  <a:pt x="0" y="2191545"/>
                </a:lnTo>
                <a:lnTo>
                  <a:pt x="0" y="0"/>
                </a:lnTo>
                <a:close/>
              </a:path>
            </a:pathLst>
          </a:custGeom>
          <a:blipFill>
            <a:blip r:embed="rId7"/>
            <a:stretch>
              <a:fillRect l="-5600" r="-4900"/>
            </a:stretch>
          </a:blipFill>
        </p:spPr>
        <p:txBody>
          <a:bodyPr/>
          <a:lstStyle/>
          <a:p>
            <a:endParaRPr lang="en-US"/>
          </a:p>
        </p:txBody>
      </p:sp>
      <p:grpSp>
        <p:nvGrpSpPr>
          <p:cNvPr id="8" name="Group 8"/>
          <p:cNvGrpSpPr/>
          <p:nvPr/>
        </p:nvGrpSpPr>
        <p:grpSpPr>
          <a:xfrm>
            <a:off x="247194" y="304809"/>
            <a:ext cx="7278011" cy="9448783"/>
            <a:chOff x="0" y="0"/>
            <a:chExt cx="9704015" cy="12598377"/>
          </a:xfrm>
        </p:grpSpPr>
        <p:sp>
          <p:nvSpPr>
            <p:cNvPr id="9" name="Freeform 9"/>
            <p:cNvSpPr/>
            <p:nvPr/>
          </p:nvSpPr>
          <p:spPr>
            <a:xfrm>
              <a:off x="2710253" y="0"/>
              <a:ext cx="4238279" cy="5381942"/>
            </a:xfrm>
            <a:custGeom>
              <a:avLst/>
              <a:gdLst/>
              <a:ahLst/>
              <a:cxnLst/>
              <a:rect l="l" t="t" r="r" b="b"/>
              <a:pathLst>
                <a:path w="4238279" h="5381942">
                  <a:moveTo>
                    <a:pt x="0" y="0"/>
                  </a:moveTo>
                  <a:lnTo>
                    <a:pt x="4238279" y="0"/>
                  </a:lnTo>
                  <a:lnTo>
                    <a:pt x="4238279" y="5381942"/>
                  </a:lnTo>
                  <a:lnTo>
                    <a:pt x="0" y="5381942"/>
                  </a:lnTo>
                  <a:lnTo>
                    <a:pt x="0" y="0"/>
                  </a:lnTo>
                  <a:close/>
                </a:path>
              </a:pathLst>
            </a:custGeom>
            <a:blipFill>
              <a:blip r:embed="rId8"/>
              <a:stretch>
                <a:fillRect/>
              </a:stretch>
            </a:blipFill>
          </p:spPr>
          <p:txBody>
            <a:bodyPr/>
            <a:lstStyle/>
            <a:p>
              <a:endParaRPr lang="en-US"/>
            </a:p>
          </p:txBody>
        </p:sp>
        <p:sp>
          <p:nvSpPr>
            <p:cNvPr id="10" name="Freeform 10"/>
            <p:cNvSpPr/>
            <p:nvPr/>
          </p:nvSpPr>
          <p:spPr>
            <a:xfrm>
              <a:off x="51356" y="5627524"/>
              <a:ext cx="2493797" cy="3166726"/>
            </a:xfrm>
            <a:custGeom>
              <a:avLst/>
              <a:gdLst/>
              <a:ahLst/>
              <a:cxnLst/>
              <a:rect l="l" t="t" r="r" b="b"/>
              <a:pathLst>
                <a:path w="2493797" h="3166726">
                  <a:moveTo>
                    <a:pt x="0" y="0"/>
                  </a:moveTo>
                  <a:lnTo>
                    <a:pt x="2493797" y="0"/>
                  </a:lnTo>
                  <a:lnTo>
                    <a:pt x="2493797" y="3166726"/>
                  </a:lnTo>
                  <a:lnTo>
                    <a:pt x="0" y="3166726"/>
                  </a:lnTo>
                  <a:lnTo>
                    <a:pt x="0" y="0"/>
                  </a:lnTo>
                  <a:close/>
                </a:path>
              </a:pathLst>
            </a:custGeom>
            <a:blipFill>
              <a:blip r:embed="rId8"/>
              <a:stretch>
                <a:fillRect/>
              </a:stretch>
            </a:blipFill>
          </p:spPr>
          <p:txBody>
            <a:bodyPr/>
            <a:lstStyle/>
            <a:p>
              <a:endParaRPr lang="en-US"/>
            </a:p>
          </p:txBody>
        </p:sp>
        <p:sp>
          <p:nvSpPr>
            <p:cNvPr id="11" name="Freeform 11"/>
            <p:cNvSpPr/>
            <p:nvPr/>
          </p:nvSpPr>
          <p:spPr>
            <a:xfrm rot="5400000">
              <a:off x="5789917" y="8684279"/>
              <a:ext cx="3448786" cy="4379411"/>
            </a:xfrm>
            <a:custGeom>
              <a:avLst/>
              <a:gdLst/>
              <a:ahLst/>
              <a:cxnLst/>
              <a:rect l="l" t="t" r="r" b="b"/>
              <a:pathLst>
                <a:path w="3448786" h="4379411">
                  <a:moveTo>
                    <a:pt x="0" y="0"/>
                  </a:moveTo>
                  <a:lnTo>
                    <a:pt x="3448786" y="0"/>
                  </a:lnTo>
                  <a:lnTo>
                    <a:pt x="3448786" y="4379411"/>
                  </a:lnTo>
                  <a:lnTo>
                    <a:pt x="0" y="4379411"/>
                  </a:lnTo>
                  <a:lnTo>
                    <a:pt x="0" y="0"/>
                  </a:lnTo>
                  <a:close/>
                </a:path>
              </a:pathLst>
            </a:custGeom>
            <a:blipFill>
              <a:blip r:embed="rId8"/>
              <a:stretch>
                <a:fillRect/>
              </a:stretch>
            </a:blipFill>
          </p:spPr>
          <p:txBody>
            <a:bodyPr/>
            <a:lstStyle/>
            <a:p>
              <a:endParaRPr lang="en-US"/>
            </a:p>
          </p:txBody>
        </p:sp>
        <p:sp>
          <p:nvSpPr>
            <p:cNvPr id="12" name="Freeform 12"/>
            <p:cNvSpPr/>
            <p:nvPr/>
          </p:nvSpPr>
          <p:spPr>
            <a:xfrm>
              <a:off x="7113632" y="5627524"/>
              <a:ext cx="2493797" cy="3166726"/>
            </a:xfrm>
            <a:custGeom>
              <a:avLst/>
              <a:gdLst/>
              <a:ahLst/>
              <a:cxnLst/>
              <a:rect l="l" t="t" r="r" b="b"/>
              <a:pathLst>
                <a:path w="2493797" h="3166726">
                  <a:moveTo>
                    <a:pt x="0" y="0"/>
                  </a:moveTo>
                  <a:lnTo>
                    <a:pt x="2493797" y="0"/>
                  </a:lnTo>
                  <a:lnTo>
                    <a:pt x="2493797" y="3166726"/>
                  </a:lnTo>
                  <a:lnTo>
                    <a:pt x="0" y="3166726"/>
                  </a:lnTo>
                  <a:lnTo>
                    <a:pt x="0" y="0"/>
                  </a:lnTo>
                  <a:close/>
                </a:path>
              </a:pathLst>
            </a:custGeom>
            <a:blipFill>
              <a:blip r:embed="rId8"/>
              <a:stretch>
                <a:fillRect/>
              </a:stretch>
            </a:blipFill>
          </p:spPr>
          <p:txBody>
            <a:bodyPr/>
            <a:lstStyle/>
            <a:p>
              <a:endParaRPr lang="en-US"/>
            </a:p>
          </p:txBody>
        </p:sp>
        <p:sp>
          <p:nvSpPr>
            <p:cNvPr id="13" name="Freeform 13"/>
            <p:cNvSpPr/>
            <p:nvPr/>
          </p:nvSpPr>
          <p:spPr>
            <a:xfrm rot="5400000">
              <a:off x="465312" y="8684279"/>
              <a:ext cx="3448786" cy="4379411"/>
            </a:xfrm>
            <a:custGeom>
              <a:avLst/>
              <a:gdLst/>
              <a:ahLst/>
              <a:cxnLst/>
              <a:rect l="l" t="t" r="r" b="b"/>
              <a:pathLst>
                <a:path w="3448786" h="4379411">
                  <a:moveTo>
                    <a:pt x="0" y="0"/>
                  </a:moveTo>
                  <a:lnTo>
                    <a:pt x="3448786" y="0"/>
                  </a:lnTo>
                  <a:lnTo>
                    <a:pt x="3448786" y="4379411"/>
                  </a:lnTo>
                  <a:lnTo>
                    <a:pt x="0" y="4379411"/>
                  </a:lnTo>
                  <a:lnTo>
                    <a:pt x="0" y="0"/>
                  </a:lnTo>
                  <a:close/>
                </a:path>
              </a:pathLst>
            </a:custGeom>
            <a:blipFill>
              <a:blip r:embed="rId8"/>
              <a:stretch>
                <a:fillRect/>
              </a:stretch>
            </a:blipFill>
          </p:spPr>
          <p:txBody>
            <a:bodyPr/>
            <a:lstStyle/>
            <a:p>
              <a:endParaRPr lang="en-US"/>
            </a:p>
          </p:txBody>
        </p:sp>
      </p:grpSp>
      <p:sp>
        <p:nvSpPr>
          <p:cNvPr id="14" name="TextBox 14"/>
          <p:cNvSpPr txBox="1"/>
          <p:nvPr/>
        </p:nvSpPr>
        <p:spPr>
          <a:xfrm>
            <a:off x="2298502" y="5291887"/>
            <a:ext cx="3175397" cy="755016"/>
          </a:xfrm>
          <a:prstGeom prst="rect">
            <a:avLst/>
          </a:prstGeom>
        </p:spPr>
        <p:txBody>
          <a:bodyPr lIns="0" tIns="0" rIns="0" bIns="0" rtlCol="0" anchor="t">
            <a:spAutoFit/>
          </a:bodyPr>
          <a:lstStyle/>
          <a:p>
            <a:pPr algn="ctr">
              <a:lnSpc>
                <a:spcPts val="6159"/>
              </a:lnSpc>
            </a:pPr>
            <a:r>
              <a:rPr lang="en-US" sz="4399">
                <a:solidFill>
                  <a:srgbClr val="AB8C53"/>
                </a:solidFill>
                <a:latin typeface="Alex Brush"/>
                <a:ea typeface="Alex Brush"/>
                <a:cs typeface="Alex Brush"/>
                <a:sym typeface="Alex Brush"/>
              </a:rPr>
              <a:t>Dominic Ortega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99671" t="-4497" r="-45529" b="-22682"/>
            </a:stretch>
          </a:blipFill>
        </p:spPr>
        <p:txBody>
          <a:bodyPr/>
          <a:lstStyle/>
          <a:p>
            <a:endParaRPr lang="en-US"/>
          </a:p>
        </p:txBody>
      </p:sp>
      <p:grpSp>
        <p:nvGrpSpPr>
          <p:cNvPr id="3" name="Group 3"/>
          <p:cNvGrpSpPr/>
          <p:nvPr/>
        </p:nvGrpSpPr>
        <p:grpSpPr>
          <a:xfrm>
            <a:off x="-887019" y="872586"/>
            <a:ext cx="9378623" cy="9406637"/>
            <a:chOff x="0" y="0"/>
            <a:chExt cx="3269237" cy="3279002"/>
          </a:xfrm>
        </p:grpSpPr>
        <p:sp>
          <p:nvSpPr>
            <p:cNvPr id="4" name="Freeform 4"/>
            <p:cNvSpPr/>
            <p:nvPr/>
          </p:nvSpPr>
          <p:spPr>
            <a:xfrm>
              <a:off x="0" y="0"/>
              <a:ext cx="3269236" cy="3279002"/>
            </a:xfrm>
            <a:custGeom>
              <a:avLst/>
              <a:gdLst/>
              <a:ahLst/>
              <a:cxnLst/>
              <a:rect l="l" t="t" r="r" b="b"/>
              <a:pathLst>
                <a:path w="3269236" h="3279002">
                  <a:moveTo>
                    <a:pt x="0" y="0"/>
                  </a:moveTo>
                  <a:lnTo>
                    <a:pt x="3269236" y="0"/>
                  </a:lnTo>
                  <a:lnTo>
                    <a:pt x="3269236" y="3279002"/>
                  </a:lnTo>
                  <a:lnTo>
                    <a:pt x="0" y="3279002"/>
                  </a:lnTo>
                  <a:close/>
                </a:path>
              </a:pathLst>
            </a:custGeom>
            <a:solidFill>
              <a:srgbClr val="FFFFFF"/>
            </a:solidFill>
          </p:spPr>
          <p:txBody>
            <a:bodyPr/>
            <a:lstStyle/>
            <a:p>
              <a:endParaRPr lang="en-US"/>
            </a:p>
          </p:txBody>
        </p:sp>
        <p:sp>
          <p:nvSpPr>
            <p:cNvPr id="5" name="TextBox 5"/>
            <p:cNvSpPr txBox="1"/>
            <p:nvPr/>
          </p:nvSpPr>
          <p:spPr>
            <a:xfrm>
              <a:off x="0" y="-38100"/>
              <a:ext cx="3269237" cy="3317102"/>
            </a:xfrm>
            <a:prstGeom prst="rect">
              <a:avLst/>
            </a:prstGeom>
          </p:spPr>
          <p:txBody>
            <a:bodyPr lIns="50800" tIns="50800" rIns="50800" bIns="50800" rtlCol="0" anchor="ctr"/>
            <a:lstStyle/>
            <a:p>
              <a:pPr algn="ctr">
                <a:lnSpc>
                  <a:spcPts val="2191"/>
                </a:lnSpc>
              </a:pPr>
              <a:endParaRPr/>
            </a:p>
          </p:txBody>
        </p:sp>
      </p:grpSp>
      <p:sp>
        <p:nvSpPr>
          <p:cNvPr id="6" name="TextBox 6"/>
          <p:cNvSpPr txBox="1"/>
          <p:nvPr/>
        </p:nvSpPr>
        <p:spPr>
          <a:xfrm>
            <a:off x="3038444" y="2799381"/>
            <a:ext cx="4551574" cy="4402489"/>
          </a:xfrm>
          <a:prstGeom prst="rect">
            <a:avLst/>
          </a:prstGeom>
        </p:spPr>
        <p:txBody>
          <a:bodyPr lIns="0" tIns="0" rIns="0" bIns="0" rtlCol="0" anchor="t">
            <a:spAutoFit/>
          </a:bodyPr>
          <a:lstStyle/>
          <a:p>
            <a:pPr algn="l">
              <a:lnSpc>
                <a:spcPts val="1707"/>
              </a:lnSpc>
            </a:pPr>
            <a:r>
              <a:rPr lang="en-US" sz="1060">
                <a:solidFill>
                  <a:srgbClr val="100F10"/>
                </a:solidFill>
                <a:latin typeface="Droid Serif"/>
                <a:ea typeface="Droid Serif"/>
                <a:cs typeface="Droid Serif"/>
                <a:sym typeface="Droid Serif"/>
              </a:rPr>
              <a:t>     Dominic Ortega was raised in Globe, Arizona, as the third of seven children. He drew deep inspiration from his remarkable parents—his father, intelligent and optimistic, and his mother, a self-made success who rose from humble beginnings to become a shining example of strength and grace. Their loving partnership profoundly shaped his outlook on life and relationships.</a:t>
            </a:r>
          </a:p>
          <a:p>
            <a:pPr algn="l">
              <a:lnSpc>
                <a:spcPts val="1707"/>
              </a:lnSpc>
            </a:pPr>
            <a:r>
              <a:rPr lang="en-US" sz="1060">
                <a:solidFill>
                  <a:srgbClr val="100F10"/>
                </a:solidFill>
                <a:latin typeface="Droid Serif"/>
                <a:ea typeface="Droid Serif"/>
                <a:cs typeface="Droid Serif"/>
                <a:sym typeface="Droid Serif"/>
              </a:rPr>
              <a:t>     He attended the University of Arizona, where he earned a degree in Business and met the love of his life, Myriam. They have been married for 45 years and are proud parents to three children: their son, Dominic, and twin daughters, Leila and Raquel. Throughout his successful career, Dominic built his achievements on relationships and integrity, eventually retiring as a Senior Consultant from a $35 billion company. While he garnered recognition through promotions, articles, and television features, his greatest joy came from providing for his family and spending quality time with them.</a:t>
            </a:r>
          </a:p>
          <a:p>
            <a:pPr algn="l">
              <a:lnSpc>
                <a:spcPts val="1707"/>
              </a:lnSpc>
            </a:pPr>
            <a:r>
              <a:rPr lang="en-US" sz="1060">
                <a:solidFill>
                  <a:srgbClr val="100F10"/>
                </a:solidFill>
                <a:latin typeface="Droid Serif"/>
                <a:ea typeface="Droid Serif"/>
                <a:cs typeface="Droid Serif"/>
                <a:sym typeface="Droid Serif"/>
              </a:rPr>
              <a:t>     In retirement, Dominic shifted his focus to supporting non-profits, a passion he discovered during his tenure as President of the UA Hispanic Alumni Club. Under his leadership, the club raised $325,000 for scholarships in a single year. Inspired by this experience, he began dedicating his time to helping organizations share their stories and connect with others who align with their mission. </a:t>
            </a:r>
          </a:p>
        </p:txBody>
      </p:sp>
      <p:grpSp>
        <p:nvGrpSpPr>
          <p:cNvPr id="7" name="Group 7"/>
          <p:cNvGrpSpPr/>
          <p:nvPr/>
        </p:nvGrpSpPr>
        <p:grpSpPr>
          <a:xfrm>
            <a:off x="182383" y="2856531"/>
            <a:ext cx="2681394" cy="4244235"/>
            <a:chOff x="0" y="0"/>
            <a:chExt cx="812800" cy="1286537"/>
          </a:xfrm>
        </p:grpSpPr>
        <p:sp>
          <p:nvSpPr>
            <p:cNvPr id="8" name="Freeform 8"/>
            <p:cNvSpPr/>
            <p:nvPr/>
          </p:nvSpPr>
          <p:spPr>
            <a:xfrm>
              <a:off x="0" y="0"/>
              <a:ext cx="812800" cy="1286537"/>
            </a:xfrm>
            <a:custGeom>
              <a:avLst/>
              <a:gdLst/>
              <a:ahLst/>
              <a:cxnLst/>
              <a:rect l="l" t="t" r="r" b="b"/>
              <a:pathLst>
                <a:path w="812800" h="1286537">
                  <a:moveTo>
                    <a:pt x="0" y="0"/>
                  </a:moveTo>
                  <a:lnTo>
                    <a:pt x="812800" y="0"/>
                  </a:lnTo>
                  <a:lnTo>
                    <a:pt x="812800" y="1286537"/>
                  </a:lnTo>
                  <a:lnTo>
                    <a:pt x="0" y="1286537"/>
                  </a:lnTo>
                  <a:close/>
                </a:path>
              </a:pathLst>
            </a:custGeom>
            <a:blipFill>
              <a:blip r:embed="rId3"/>
              <a:stretch>
                <a:fillRect l="-9059" r="-9059"/>
              </a:stretch>
            </a:blipFill>
            <a:ln w="38100" cap="sq">
              <a:solidFill>
                <a:srgbClr val="AB8C53"/>
              </a:solidFill>
              <a:prstDash val="solid"/>
              <a:miter/>
            </a:ln>
          </p:spPr>
          <p:txBody>
            <a:bodyPr/>
            <a:lstStyle/>
            <a:p>
              <a:endParaRPr lang="en-US"/>
            </a:p>
          </p:txBody>
        </p:sp>
      </p:grpSp>
      <p:sp>
        <p:nvSpPr>
          <p:cNvPr id="9" name="TextBox 9"/>
          <p:cNvSpPr txBox="1"/>
          <p:nvPr/>
        </p:nvSpPr>
        <p:spPr>
          <a:xfrm>
            <a:off x="182383" y="7208600"/>
            <a:ext cx="7407635" cy="2516539"/>
          </a:xfrm>
          <a:prstGeom prst="rect">
            <a:avLst/>
          </a:prstGeom>
        </p:spPr>
        <p:txBody>
          <a:bodyPr lIns="0" tIns="0" rIns="0" bIns="0" rtlCol="0" anchor="t">
            <a:spAutoFit/>
          </a:bodyPr>
          <a:lstStyle/>
          <a:p>
            <a:pPr algn="l">
              <a:lnSpc>
                <a:spcPts val="1707"/>
              </a:lnSpc>
            </a:pPr>
            <a:r>
              <a:rPr lang="en-US" sz="1060">
                <a:solidFill>
                  <a:srgbClr val="100F10"/>
                </a:solidFill>
                <a:latin typeface="Droid Serif"/>
                <a:ea typeface="Droid Serif"/>
                <a:cs typeface="Droid Serif"/>
                <a:sym typeface="Droid Serif"/>
              </a:rPr>
              <a:t>     Attending and supporting over 100 non-profit events annually, Dominic serves as an ambassador, leveraging his corporate expertise to benefit nonprofits and mentor others. His efforts are primarily focused on education, healthcare, and connecting people to meaningful causes.</a:t>
            </a:r>
          </a:p>
          <a:p>
            <a:pPr algn="l">
              <a:lnSpc>
                <a:spcPts val="1707"/>
              </a:lnSpc>
            </a:pPr>
            <a:r>
              <a:rPr lang="en-US" sz="1060">
                <a:solidFill>
                  <a:srgbClr val="100F10"/>
                </a:solidFill>
                <a:latin typeface="Droid Serif"/>
                <a:ea typeface="Droid Serif"/>
                <a:cs typeface="Droid Serif"/>
                <a:sym typeface="Droid Serif"/>
              </a:rPr>
              <a:t>     Dominic’s work has earned him numerous accolades, including being named Philanthropist of the Year in Tucson (2019), receiving the La Estrella Award as a Community Connector (2020), and being honored as Greater Tucson Leadership’s Man of the Year (2023). The GTL Community Impact Award recognized him for his “active support of community projects, demonstrating excellence in leadership, and serving as a source of positive influence and inspiration.” As a proud feminist, he is notably the only man to have received the Women Who Soar Daybreak Award for his steadfast support of women in the community.</a:t>
            </a:r>
          </a:p>
          <a:p>
            <a:pPr algn="l">
              <a:lnSpc>
                <a:spcPts val="1707"/>
              </a:lnSpc>
            </a:pPr>
            <a:r>
              <a:rPr lang="en-US" sz="1060">
                <a:solidFill>
                  <a:srgbClr val="100F10"/>
                </a:solidFill>
                <a:latin typeface="Droid Serif"/>
                <a:ea typeface="Droid Serif"/>
                <a:cs typeface="Droid Serif"/>
                <a:sym typeface="Droid Serif"/>
              </a:rPr>
              <a:t>     He credits his success to his wife, family, and friends. While Dominic may not consider himself wealthy, he feels truly rich in relationships and life. A romantic at heart, he remains deeply in love with Myriam and is committed to leaving the world better than he found it.</a:t>
            </a:r>
          </a:p>
        </p:txBody>
      </p:sp>
      <p:sp>
        <p:nvSpPr>
          <p:cNvPr id="10" name="TextBox 10"/>
          <p:cNvSpPr txBox="1"/>
          <p:nvPr/>
        </p:nvSpPr>
        <p:spPr>
          <a:xfrm>
            <a:off x="182383" y="910585"/>
            <a:ext cx="7407635" cy="1135380"/>
          </a:xfrm>
          <a:prstGeom prst="rect">
            <a:avLst/>
          </a:prstGeom>
        </p:spPr>
        <p:txBody>
          <a:bodyPr lIns="0" tIns="0" rIns="0" bIns="0" rtlCol="0" anchor="t">
            <a:spAutoFit/>
          </a:bodyPr>
          <a:lstStyle/>
          <a:p>
            <a:pPr algn="ctr">
              <a:lnSpc>
                <a:spcPts val="3640"/>
              </a:lnSpc>
            </a:pPr>
            <a:r>
              <a:rPr lang="en-US" sz="2600">
                <a:solidFill>
                  <a:srgbClr val="100F10"/>
                </a:solidFill>
                <a:latin typeface="Parisienne"/>
                <a:ea typeface="Parisienne"/>
                <a:cs typeface="Parisienne"/>
                <a:sym typeface="Parisienne"/>
              </a:rPr>
              <a:t>2025 Portraits of Excellence Honoree</a:t>
            </a:r>
          </a:p>
          <a:p>
            <a:pPr algn="ctr">
              <a:lnSpc>
                <a:spcPts val="5599"/>
              </a:lnSpc>
            </a:pPr>
            <a:r>
              <a:rPr lang="en-US" sz="3999">
                <a:solidFill>
                  <a:srgbClr val="100F10"/>
                </a:solidFill>
                <a:latin typeface="Parisienne"/>
                <a:ea typeface="Parisienne"/>
                <a:cs typeface="Parisienne"/>
                <a:sym typeface="Parisienne"/>
              </a:rPr>
              <a:t>Dominic Ortega</a:t>
            </a:r>
          </a:p>
        </p:txBody>
      </p:sp>
      <p:sp>
        <p:nvSpPr>
          <p:cNvPr id="11" name="TextBox 11"/>
          <p:cNvSpPr txBox="1"/>
          <p:nvPr/>
        </p:nvSpPr>
        <p:spPr>
          <a:xfrm>
            <a:off x="98475" y="2221530"/>
            <a:ext cx="7407635" cy="349251"/>
          </a:xfrm>
          <a:prstGeom prst="rect">
            <a:avLst/>
          </a:prstGeom>
        </p:spPr>
        <p:txBody>
          <a:bodyPr lIns="0" tIns="0" rIns="0" bIns="0" rtlCol="0" anchor="t">
            <a:spAutoFit/>
          </a:bodyPr>
          <a:lstStyle/>
          <a:p>
            <a:pPr algn="ctr">
              <a:lnSpc>
                <a:spcPts val="2799"/>
              </a:lnSpc>
            </a:pPr>
            <a:r>
              <a:rPr lang="en-US" sz="1999" i="1">
                <a:solidFill>
                  <a:srgbClr val="978252"/>
                </a:solidFill>
                <a:latin typeface="Droid Serif Italics"/>
                <a:ea typeface="Droid Serif Italics"/>
                <a:cs typeface="Droid Serif Italics"/>
                <a:sym typeface="Droid Serif Italics"/>
              </a:rPr>
              <a:t>“I’m trying to leave this place a little better than I found it.”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53370" t="-4085" r="-87477" b="-1136"/>
            </a:stretch>
          </a:blipFill>
        </p:spPr>
        <p:txBody>
          <a:bodyPr/>
          <a:lstStyle/>
          <a:p>
            <a:endParaRPr lang="en-US"/>
          </a:p>
        </p:txBody>
      </p:sp>
      <p:grpSp>
        <p:nvGrpSpPr>
          <p:cNvPr id="3" name="Group 3"/>
          <p:cNvGrpSpPr/>
          <p:nvPr/>
        </p:nvGrpSpPr>
        <p:grpSpPr>
          <a:xfrm>
            <a:off x="1307546" y="1066805"/>
            <a:ext cx="5157309" cy="8495020"/>
            <a:chOff x="0" y="0"/>
            <a:chExt cx="6876412" cy="11326694"/>
          </a:xfrm>
        </p:grpSpPr>
        <p:grpSp>
          <p:nvGrpSpPr>
            <p:cNvPr id="4" name="Group 4"/>
            <p:cNvGrpSpPr/>
            <p:nvPr/>
          </p:nvGrpSpPr>
          <p:grpSpPr>
            <a:xfrm>
              <a:off x="0" y="0"/>
              <a:ext cx="6876412" cy="11326694"/>
              <a:chOff x="0" y="0"/>
              <a:chExt cx="2119138" cy="3490604"/>
            </a:xfrm>
          </p:grpSpPr>
          <p:sp>
            <p:nvSpPr>
              <p:cNvPr id="5" name="Freeform 5"/>
              <p:cNvSpPr/>
              <p:nvPr/>
            </p:nvSpPr>
            <p:spPr>
              <a:xfrm>
                <a:off x="0" y="0"/>
                <a:ext cx="2119138" cy="3490604"/>
              </a:xfrm>
              <a:custGeom>
                <a:avLst/>
                <a:gdLst/>
                <a:ahLst/>
                <a:cxnLst/>
                <a:rect l="l" t="t" r="r" b="b"/>
                <a:pathLst>
                  <a:path w="2119138" h="3490604">
                    <a:moveTo>
                      <a:pt x="44644" y="0"/>
                    </a:moveTo>
                    <a:lnTo>
                      <a:pt x="2074495" y="0"/>
                    </a:lnTo>
                    <a:cubicBezTo>
                      <a:pt x="2086335" y="0"/>
                      <a:pt x="2097690" y="4704"/>
                      <a:pt x="2106063" y="13076"/>
                    </a:cubicBezTo>
                    <a:cubicBezTo>
                      <a:pt x="2114435" y="21448"/>
                      <a:pt x="2119138" y="32803"/>
                      <a:pt x="2119138" y="44644"/>
                    </a:cubicBezTo>
                    <a:lnTo>
                      <a:pt x="2119138" y="3445960"/>
                    </a:lnTo>
                    <a:cubicBezTo>
                      <a:pt x="2119138" y="3470616"/>
                      <a:pt x="2099151" y="3490604"/>
                      <a:pt x="2074495" y="3490604"/>
                    </a:cubicBezTo>
                    <a:lnTo>
                      <a:pt x="44644" y="3490604"/>
                    </a:lnTo>
                    <a:cubicBezTo>
                      <a:pt x="19988" y="3490604"/>
                      <a:pt x="0" y="3470616"/>
                      <a:pt x="0" y="3445960"/>
                    </a:cubicBezTo>
                    <a:lnTo>
                      <a:pt x="0" y="44644"/>
                    </a:lnTo>
                    <a:cubicBezTo>
                      <a:pt x="0" y="19988"/>
                      <a:pt x="19988" y="0"/>
                      <a:pt x="44644" y="0"/>
                    </a:cubicBezTo>
                    <a:close/>
                  </a:path>
                </a:pathLst>
              </a:custGeom>
              <a:solidFill>
                <a:srgbClr val="E7D088">
                  <a:alpha val="85882"/>
                </a:srgbClr>
              </a:solidFill>
              <a:ln w="38100" cap="rnd">
                <a:solidFill>
                  <a:srgbClr val="04574A">
                    <a:alpha val="85882"/>
                  </a:srgbClr>
                </a:solidFill>
                <a:prstDash val="solid"/>
                <a:round/>
              </a:ln>
            </p:spPr>
            <p:txBody>
              <a:bodyPr/>
              <a:lstStyle/>
              <a:p>
                <a:endParaRPr lang="en-US"/>
              </a:p>
            </p:txBody>
          </p:sp>
          <p:sp>
            <p:nvSpPr>
              <p:cNvPr id="6" name="TextBox 6"/>
              <p:cNvSpPr txBox="1"/>
              <p:nvPr/>
            </p:nvSpPr>
            <p:spPr>
              <a:xfrm>
                <a:off x="0" y="-19050"/>
                <a:ext cx="2119138" cy="3509654"/>
              </a:xfrm>
              <a:prstGeom prst="rect">
                <a:avLst/>
              </a:prstGeom>
            </p:spPr>
            <p:txBody>
              <a:bodyPr lIns="22201" tIns="22201" rIns="22201" bIns="22201" rtlCol="0" anchor="ctr"/>
              <a:lstStyle/>
              <a:p>
                <a:pPr algn="ctr">
                  <a:lnSpc>
                    <a:spcPts val="1551"/>
                  </a:lnSpc>
                  <a:spcBef>
                    <a:spcPct val="0"/>
                  </a:spcBef>
                </a:pPr>
                <a:endParaRPr/>
              </a:p>
            </p:txBody>
          </p:sp>
        </p:grpSp>
        <p:sp>
          <p:nvSpPr>
            <p:cNvPr id="7" name="TextBox 7"/>
            <p:cNvSpPr txBox="1"/>
            <p:nvPr/>
          </p:nvSpPr>
          <p:spPr>
            <a:xfrm>
              <a:off x="253853" y="156642"/>
              <a:ext cx="6368707" cy="10987437"/>
            </a:xfrm>
            <a:prstGeom prst="rect">
              <a:avLst/>
            </a:prstGeom>
          </p:spPr>
          <p:txBody>
            <a:bodyPr lIns="0" tIns="0" rIns="0" bIns="0" rtlCol="0" anchor="t">
              <a:spAutoFit/>
            </a:bodyPr>
            <a:lstStyle/>
            <a:p>
              <a:pPr algn="ctr">
                <a:lnSpc>
                  <a:spcPts val="3857"/>
                </a:lnSpc>
              </a:pPr>
              <a:endParaRPr/>
            </a:p>
            <a:p>
              <a:pPr algn="ctr">
                <a:lnSpc>
                  <a:spcPts val="4408"/>
                </a:lnSpc>
              </a:pPr>
              <a:r>
                <a:rPr lang="en-US" sz="3148" b="1">
                  <a:solidFill>
                    <a:srgbClr val="331653"/>
                  </a:solidFill>
                  <a:latin typeface="Playfair Display Bold"/>
                  <a:ea typeface="Playfair Display Bold"/>
                  <a:cs typeface="Playfair Display Bold"/>
                  <a:sym typeface="Playfair Display Bold"/>
                </a:rPr>
                <a:t>Congratulations </a:t>
              </a:r>
            </a:p>
            <a:p>
              <a:pPr algn="ctr">
                <a:lnSpc>
                  <a:spcPts val="4268"/>
                </a:lnSpc>
              </a:pPr>
              <a:r>
                <a:rPr lang="en-US" sz="3048">
                  <a:solidFill>
                    <a:srgbClr val="331653"/>
                  </a:solidFill>
                  <a:latin typeface="Playfair Display"/>
                  <a:ea typeface="Playfair Display"/>
                  <a:cs typeface="Playfair Display"/>
                  <a:sym typeface="Playfair Display"/>
                </a:rPr>
                <a:t>on your outstanding achievements! Your hard work and dedication has made a major impact in the Hispanic community. You are an amazing person with a heart of gold. </a:t>
              </a:r>
            </a:p>
            <a:p>
              <a:pPr algn="ctr">
                <a:lnSpc>
                  <a:spcPts val="4268"/>
                </a:lnSpc>
              </a:pPr>
              <a:endParaRPr lang="en-US" sz="3048">
                <a:solidFill>
                  <a:srgbClr val="331653"/>
                </a:solidFill>
                <a:latin typeface="Playfair Display"/>
                <a:ea typeface="Playfair Display"/>
                <a:cs typeface="Playfair Display"/>
                <a:sym typeface="Playfair Display"/>
              </a:endParaRPr>
            </a:p>
            <a:p>
              <a:pPr algn="ctr">
                <a:lnSpc>
                  <a:spcPts val="4268"/>
                </a:lnSpc>
              </a:pPr>
              <a:r>
                <a:rPr lang="en-US" sz="3048">
                  <a:solidFill>
                    <a:srgbClr val="331653"/>
                  </a:solidFill>
                  <a:latin typeface="Playfair Display"/>
                  <a:ea typeface="Playfair Display"/>
                  <a:cs typeface="Playfair Display"/>
                  <a:sym typeface="Playfair Display"/>
                </a:rPr>
                <a:t>Well Done Czarina! </a:t>
              </a:r>
            </a:p>
            <a:p>
              <a:pPr algn="ctr">
                <a:lnSpc>
                  <a:spcPts val="4268"/>
                </a:lnSpc>
              </a:pPr>
              <a:endParaRPr lang="en-US" sz="3048">
                <a:solidFill>
                  <a:srgbClr val="331653"/>
                </a:solidFill>
                <a:latin typeface="Playfair Display"/>
                <a:ea typeface="Playfair Display"/>
                <a:cs typeface="Playfair Display"/>
                <a:sym typeface="Playfair Display"/>
              </a:endParaRPr>
            </a:p>
            <a:p>
              <a:pPr algn="ctr">
                <a:lnSpc>
                  <a:spcPts val="4268"/>
                </a:lnSpc>
              </a:pPr>
              <a:r>
                <a:rPr lang="en-US" sz="3048">
                  <a:solidFill>
                    <a:srgbClr val="331653"/>
                  </a:solidFill>
                  <a:latin typeface="Playfair Display"/>
                  <a:ea typeface="Playfair Display"/>
                  <a:cs typeface="Playfair Display"/>
                  <a:sym typeface="Playfair Display"/>
                </a:rPr>
                <a:t>Love, </a:t>
              </a:r>
            </a:p>
            <a:p>
              <a:pPr algn="ctr">
                <a:lnSpc>
                  <a:spcPts val="6937"/>
                </a:lnSpc>
              </a:pPr>
              <a:r>
                <a:rPr lang="en-US" sz="4955">
                  <a:solidFill>
                    <a:srgbClr val="331653"/>
                  </a:solidFill>
                  <a:latin typeface="Alex Brush"/>
                  <a:ea typeface="Alex Brush"/>
                  <a:cs typeface="Alex Brush"/>
                  <a:sym typeface="Alex Brush"/>
                </a:rPr>
                <a:t>Kim &amp; Scott Sibella</a:t>
              </a:r>
            </a:p>
            <a:p>
              <a:pPr algn="ctr">
                <a:lnSpc>
                  <a:spcPts val="3857"/>
                </a:lnSpc>
                <a:spcBef>
                  <a:spcPct val="0"/>
                </a:spcBef>
              </a:pPr>
              <a:endParaRPr lang="en-US" sz="4955">
                <a:solidFill>
                  <a:srgbClr val="331653"/>
                </a:solidFill>
                <a:latin typeface="Alex Brush"/>
                <a:ea typeface="Alex Brush"/>
                <a:cs typeface="Alex Brush"/>
                <a:sym typeface="Alex Brush"/>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48590" t="-1136" r="-48590" b="-1136"/>
            </a:stretch>
          </a:blipFill>
        </p:spPr>
        <p:txBody>
          <a:bodyPr/>
          <a:lstStyle/>
          <a:p>
            <a:endParaRPr lang="en-US"/>
          </a:p>
        </p:txBody>
      </p:sp>
      <p:sp>
        <p:nvSpPr>
          <p:cNvPr id="3" name="Freeform 3"/>
          <p:cNvSpPr/>
          <p:nvPr/>
        </p:nvSpPr>
        <p:spPr>
          <a:xfrm>
            <a:off x="1338072" y="439035"/>
            <a:ext cx="4970727" cy="3317960"/>
          </a:xfrm>
          <a:custGeom>
            <a:avLst/>
            <a:gdLst/>
            <a:ahLst/>
            <a:cxnLst/>
            <a:rect l="l" t="t" r="r" b="b"/>
            <a:pathLst>
              <a:path w="4970727" h="3317960">
                <a:moveTo>
                  <a:pt x="0" y="0"/>
                </a:moveTo>
                <a:lnTo>
                  <a:pt x="4970727" y="0"/>
                </a:lnTo>
                <a:lnTo>
                  <a:pt x="4970727" y="3317960"/>
                </a:lnTo>
                <a:lnTo>
                  <a:pt x="0" y="3317960"/>
                </a:lnTo>
                <a:lnTo>
                  <a:pt x="0" y="0"/>
                </a:lnTo>
                <a:close/>
              </a:path>
            </a:pathLst>
          </a:custGeom>
          <a:blipFill>
            <a:blip r:embed="rId3"/>
            <a:stretch>
              <a:fillRect/>
            </a:stretch>
          </a:blipFill>
          <a:ln w="57150" cap="sq">
            <a:solidFill>
              <a:srgbClr val="978252"/>
            </a:solidFill>
            <a:prstDash val="solid"/>
            <a:miter/>
          </a:ln>
        </p:spPr>
        <p:txBody>
          <a:bodyPr/>
          <a:lstStyle/>
          <a:p>
            <a:endParaRPr lang="en-US"/>
          </a:p>
        </p:txBody>
      </p:sp>
      <p:sp>
        <p:nvSpPr>
          <p:cNvPr id="4" name="Freeform 4"/>
          <p:cNvSpPr/>
          <p:nvPr/>
        </p:nvSpPr>
        <p:spPr>
          <a:xfrm>
            <a:off x="1338072" y="6299776"/>
            <a:ext cx="4970727" cy="3331164"/>
          </a:xfrm>
          <a:custGeom>
            <a:avLst/>
            <a:gdLst/>
            <a:ahLst/>
            <a:cxnLst/>
            <a:rect l="l" t="t" r="r" b="b"/>
            <a:pathLst>
              <a:path w="4970727" h="3331164">
                <a:moveTo>
                  <a:pt x="0" y="0"/>
                </a:moveTo>
                <a:lnTo>
                  <a:pt x="4970727" y="0"/>
                </a:lnTo>
                <a:lnTo>
                  <a:pt x="4970727" y="3331164"/>
                </a:lnTo>
                <a:lnTo>
                  <a:pt x="0" y="3331164"/>
                </a:lnTo>
                <a:lnTo>
                  <a:pt x="0" y="0"/>
                </a:lnTo>
                <a:close/>
              </a:path>
            </a:pathLst>
          </a:custGeom>
          <a:blipFill>
            <a:blip r:embed="rId4"/>
            <a:stretch>
              <a:fillRect l="-802" t="-1960" r="-802"/>
            </a:stretch>
          </a:blipFill>
          <a:ln w="57150" cap="sq">
            <a:solidFill>
              <a:srgbClr val="978252"/>
            </a:solidFill>
            <a:prstDash val="solid"/>
            <a:miter/>
          </a:ln>
        </p:spPr>
        <p:txBody>
          <a:bodyPr/>
          <a:lstStyle/>
          <a:p>
            <a:endParaRPr lang="en-US"/>
          </a:p>
        </p:txBody>
      </p:sp>
      <p:sp>
        <p:nvSpPr>
          <p:cNvPr id="5" name="TextBox 5"/>
          <p:cNvSpPr txBox="1"/>
          <p:nvPr/>
        </p:nvSpPr>
        <p:spPr>
          <a:xfrm>
            <a:off x="777886" y="3854636"/>
            <a:ext cx="6216628" cy="2328449"/>
          </a:xfrm>
          <a:prstGeom prst="rect">
            <a:avLst/>
          </a:prstGeom>
        </p:spPr>
        <p:txBody>
          <a:bodyPr lIns="0" tIns="0" rIns="0" bIns="0" rtlCol="0" anchor="t">
            <a:spAutoFit/>
          </a:bodyPr>
          <a:lstStyle/>
          <a:p>
            <a:pPr algn="ctr">
              <a:lnSpc>
                <a:spcPts val="1975"/>
              </a:lnSpc>
            </a:pPr>
            <a:r>
              <a:rPr lang="en-US" sz="1411">
                <a:solidFill>
                  <a:srgbClr val="FFFFFF"/>
                </a:solidFill>
                <a:latin typeface="Canva Sans"/>
                <a:ea typeface="Canva Sans"/>
                <a:cs typeface="Canva Sans"/>
                <a:sym typeface="Canva Sans"/>
              </a:rPr>
              <a:t>CONGRATULATIONS to TWO of the Most Admired ICONS of Tucson!!!</a:t>
            </a:r>
          </a:p>
          <a:p>
            <a:pPr algn="ctr">
              <a:lnSpc>
                <a:spcPts val="1565"/>
              </a:lnSpc>
            </a:pPr>
            <a:endParaRPr lang="en-US" sz="1411">
              <a:solidFill>
                <a:srgbClr val="FFFFFF"/>
              </a:solidFill>
              <a:latin typeface="Canva Sans"/>
              <a:ea typeface="Canva Sans"/>
              <a:cs typeface="Canva Sans"/>
              <a:sym typeface="Canva Sans"/>
            </a:endParaRPr>
          </a:p>
          <a:p>
            <a:pPr algn="ctr">
              <a:lnSpc>
                <a:spcPts val="2867"/>
              </a:lnSpc>
            </a:pPr>
            <a:r>
              <a:rPr lang="en-US" sz="2048" b="1">
                <a:solidFill>
                  <a:srgbClr val="FFFFFF"/>
                </a:solidFill>
                <a:latin typeface="Canva Sans Bold"/>
                <a:ea typeface="Canva Sans Bold"/>
                <a:cs typeface="Canva Sans Bold"/>
                <a:sym typeface="Canva Sans Bold"/>
              </a:rPr>
              <a:t>Czarina Lopez and Dominic Ortega!</a:t>
            </a:r>
          </a:p>
          <a:p>
            <a:pPr algn="ctr">
              <a:lnSpc>
                <a:spcPts val="1565"/>
              </a:lnSpc>
            </a:pPr>
            <a:endParaRPr lang="en-US" sz="2048" b="1">
              <a:solidFill>
                <a:srgbClr val="FFFFFF"/>
              </a:solidFill>
              <a:latin typeface="Canva Sans Bold"/>
              <a:ea typeface="Canva Sans Bold"/>
              <a:cs typeface="Canva Sans Bold"/>
              <a:sym typeface="Canva Sans Bold"/>
            </a:endParaRPr>
          </a:p>
          <a:p>
            <a:pPr algn="ctr">
              <a:lnSpc>
                <a:spcPts val="1975"/>
              </a:lnSpc>
            </a:pPr>
            <a:r>
              <a:rPr lang="en-US" sz="1411">
                <a:solidFill>
                  <a:srgbClr val="FFFFFF"/>
                </a:solidFill>
                <a:latin typeface="Canva Sans"/>
                <a:ea typeface="Canva Sans"/>
                <a:cs typeface="Canva Sans"/>
                <a:sym typeface="Canva Sans"/>
              </a:rPr>
              <a:t>We LOVE and ADMIRE Both of YOU soooooo very much ……. as the Dearest of Friends, and for the way Both of YOU give back, and help make our TUCSON such a Beautiful, Kind, and Caring Community! BRAVO!!!</a:t>
            </a:r>
          </a:p>
          <a:p>
            <a:pPr algn="ctr">
              <a:lnSpc>
                <a:spcPts val="3002"/>
              </a:lnSpc>
              <a:spcBef>
                <a:spcPct val="0"/>
              </a:spcBef>
            </a:pPr>
            <a:r>
              <a:rPr lang="en-US" sz="2144">
                <a:solidFill>
                  <a:srgbClr val="FFFFFF"/>
                </a:solidFill>
                <a:latin typeface="Parisienne"/>
                <a:ea typeface="Parisienne"/>
                <a:cs typeface="Parisienne"/>
                <a:sym typeface="Parisienne"/>
              </a:rPr>
              <a:t>-Gulshan &amp; Neelam Sethi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102443" t="-9422" r="-42757" b="-17757"/>
            </a:stretch>
          </a:blipFill>
        </p:spPr>
        <p:txBody>
          <a:bodyPr/>
          <a:lstStyle/>
          <a:p>
            <a:endParaRPr lang="en-US"/>
          </a:p>
        </p:txBody>
      </p:sp>
      <p:grpSp>
        <p:nvGrpSpPr>
          <p:cNvPr id="3" name="Group 3"/>
          <p:cNvGrpSpPr/>
          <p:nvPr/>
        </p:nvGrpSpPr>
        <p:grpSpPr>
          <a:xfrm>
            <a:off x="-430024" y="777240"/>
            <a:ext cx="8632449" cy="9814386"/>
            <a:chOff x="0" y="0"/>
            <a:chExt cx="3009132" cy="3421137"/>
          </a:xfrm>
        </p:grpSpPr>
        <p:sp>
          <p:nvSpPr>
            <p:cNvPr id="4" name="Freeform 4"/>
            <p:cNvSpPr/>
            <p:nvPr/>
          </p:nvSpPr>
          <p:spPr>
            <a:xfrm>
              <a:off x="0" y="0"/>
              <a:ext cx="3009132" cy="3421137"/>
            </a:xfrm>
            <a:custGeom>
              <a:avLst/>
              <a:gdLst/>
              <a:ahLst/>
              <a:cxnLst/>
              <a:rect l="l" t="t" r="r" b="b"/>
              <a:pathLst>
                <a:path w="3009132" h="3421137">
                  <a:moveTo>
                    <a:pt x="0" y="0"/>
                  </a:moveTo>
                  <a:lnTo>
                    <a:pt x="3009132" y="0"/>
                  </a:lnTo>
                  <a:lnTo>
                    <a:pt x="3009132" y="3421137"/>
                  </a:lnTo>
                  <a:lnTo>
                    <a:pt x="0" y="3421137"/>
                  </a:lnTo>
                  <a:close/>
                </a:path>
              </a:pathLst>
            </a:custGeom>
            <a:solidFill>
              <a:srgbClr val="FFFFFF"/>
            </a:solidFill>
          </p:spPr>
          <p:txBody>
            <a:bodyPr/>
            <a:lstStyle/>
            <a:p>
              <a:endParaRPr lang="en-US"/>
            </a:p>
          </p:txBody>
        </p:sp>
        <p:sp>
          <p:nvSpPr>
            <p:cNvPr id="5" name="TextBox 5"/>
            <p:cNvSpPr txBox="1"/>
            <p:nvPr/>
          </p:nvSpPr>
          <p:spPr>
            <a:xfrm>
              <a:off x="0" y="-38100"/>
              <a:ext cx="3009132" cy="3459237"/>
            </a:xfrm>
            <a:prstGeom prst="rect">
              <a:avLst/>
            </a:prstGeom>
          </p:spPr>
          <p:txBody>
            <a:bodyPr lIns="50800" tIns="50800" rIns="50800" bIns="50800" rtlCol="0" anchor="ctr"/>
            <a:lstStyle/>
            <a:p>
              <a:pPr algn="ctr">
                <a:lnSpc>
                  <a:spcPts val="2191"/>
                </a:lnSpc>
              </a:pPr>
              <a:endParaRPr/>
            </a:p>
          </p:txBody>
        </p:sp>
      </p:grpSp>
      <p:sp>
        <p:nvSpPr>
          <p:cNvPr id="6" name="TextBox 6"/>
          <p:cNvSpPr txBox="1"/>
          <p:nvPr/>
        </p:nvSpPr>
        <p:spPr>
          <a:xfrm>
            <a:off x="406184" y="1702502"/>
            <a:ext cx="6960033" cy="6889029"/>
          </a:xfrm>
          <a:prstGeom prst="rect">
            <a:avLst/>
          </a:prstGeom>
        </p:spPr>
        <p:txBody>
          <a:bodyPr lIns="0" tIns="0" rIns="0" bIns="0" rtlCol="0" anchor="t">
            <a:spAutoFit/>
          </a:bodyPr>
          <a:lstStyle/>
          <a:p>
            <a:pPr algn="l">
              <a:lnSpc>
                <a:spcPts val="1375"/>
              </a:lnSpc>
            </a:pPr>
            <a:r>
              <a:rPr lang="en-US" sz="1100">
                <a:solidFill>
                  <a:srgbClr val="100F10"/>
                </a:solidFill>
                <a:latin typeface="Droid Serif"/>
                <a:ea typeface="Droid Serif"/>
                <a:cs typeface="Droid Serif"/>
                <a:sym typeface="Droid Serif"/>
              </a:rPr>
              <a:t>To the University of Arizona Hispanic Alumni (UAHA) Portraits of Excellence </a:t>
            </a:r>
            <a:r>
              <a:rPr lang="en-US" sz="1100" i="1">
                <a:solidFill>
                  <a:srgbClr val="100F10"/>
                </a:solidFill>
                <a:latin typeface="Droid Serif Italics"/>
                <a:ea typeface="Droid Serif Italics"/>
                <a:cs typeface="Droid Serif Italics"/>
                <a:sym typeface="Droid Serif Italics"/>
              </a:rPr>
              <a:t>Crowning Excellence: </a:t>
            </a:r>
          </a:p>
          <a:p>
            <a:pPr algn="l">
              <a:lnSpc>
                <a:spcPts val="1375"/>
              </a:lnSpc>
            </a:pPr>
            <a:r>
              <a:rPr lang="en-US" sz="1100" i="1">
                <a:solidFill>
                  <a:srgbClr val="100F10"/>
                </a:solidFill>
                <a:latin typeface="Droid Serif Italics"/>
                <a:ea typeface="Droid Serif Italics"/>
                <a:cs typeface="Droid Serif Italics"/>
                <a:sym typeface="Droid Serif Italics"/>
              </a:rPr>
              <a:t>A Mardi Gras Soirée!</a:t>
            </a:r>
          </a:p>
          <a:p>
            <a:pPr algn="l">
              <a:lnSpc>
                <a:spcPts val="1125"/>
              </a:lnSpc>
            </a:pPr>
            <a:endParaRPr lang="en-US" sz="1100" i="1">
              <a:solidFill>
                <a:srgbClr val="100F10"/>
              </a:solidFill>
              <a:latin typeface="Droid Serif Italics"/>
              <a:ea typeface="Droid Serif Italics"/>
              <a:cs typeface="Droid Serif Italics"/>
              <a:sym typeface="Droid Serif Italics"/>
            </a:endParaRPr>
          </a:p>
          <a:p>
            <a:pPr algn="l">
              <a:lnSpc>
                <a:spcPts val="1375"/>
              </a:lnSpc>
            </a:pPr>
            <a:r>
              <a:rPr lang="en-US" sz="1100">
                <a:solidFill>
                  <a:srgbClr val="100F10"/>
                </a:solidFill>
                <a:latin typeface="Droid Serif"/>
                <a:ea typeface="Droid Serif"/>
                <a:cs typeface="Droid Serif"/>
                <a:sym typeface="Droid Serif"/>
              </a:rPr>
              <a:t>It is with great enthusiasm and gratitude that we honor both Czarina Lopez and Dominic Ortega this evening. They were selected for their significant contributions to our community. More importantly, these two individuals are people of great character and heart. I feel both honored and privileged to be able to recognize them as this year’s honorees!</a:t>
            </a:r>
          </a:p>
          <a:p>
            <a:pPr algn="l">
              <a:lnSpc>
                <a:spcPts val="1125"/>
              </a:lnSpc>
            </a:pPr>
            <a:endParaRPr lang="en-US" sz="1100">
              <a:solidFill>
                <a:srgbClr val="100F10"/>
              </a:solidFill>
              <a:latin typeface="Droid Serif"/>
              <a:ea typeface="Droid Serif"/>
              <a:cs typeface="Droid Serif"/>
              <a:sym typeface="Droid Serif"/>
            </a:endParaRPr>
          </a:p>
          <a:p>
            <a:pPr algn="l">
              <a:lnSpc>
                <a:spcPts val="1375"/>
              </a:lnSpc>
            </a:pPr>
            <a:r>
              <a:rPr lang="en-US" sz="1100">
                <a:solidFill>
                  <a:srgbClr val="100F10"/>
                </a:solidFill>
                <a:latin typeface="Droid Serif"/>
                <a:ea typeface="Droid Serif"/>
                <a:cs typeface="Droid Serif"/>
                <a:sym typeface="Droid Serif"/>
              </a:rPr>
              <a:t>Founded in 1982 by a group of Hispanic students, UAHA remains dedicated to promoting academic excellence, providing scholarships, and fostering alumni connections. Through our partnership with the Adalberto &amp; Ana Guerrero Student Center and the UA Thrive Center, we support our scholars with mentorship and programming to help them thrive!</a:t>
            </a:r>
          </a:p>
          <a:p>
            <a:pPr algn="l">
              <a:lnSpc>
                <a:spcPts val="1125"/>
              </a:lnSpc>
            </a:pPr>
            <a:endParaRPr lang="en-US" sz="1100">
              <a:solidFill>
                <a:srgbClr val="100F10"/>
              </a:solidFill>
              <a:latin typeface="Droid Serif"/>
              <a:ea typeface="Droid Serif"/>
              <a:cs typeface="Droid Serif"/>
              <a:sym typeface="Droid Serif"/>
            </a:endParaRPr>
          </a:p>
          <a:p>
            <a:pPr algn="l">
              <a:lnSpc>
                <a:spcPts val="1375"/>
              </a:lnSpc>
            </a:pPr>
            <a:r>
              <a:rPr lang="en-US" sz="1100">
                <a:solidFill>
                  <a:srgbClr val="100F10"/>
                </a:solidFill>
                <a:latin typeface="Droid Serif"/>
                <a:ea typeface="Droid Serif"/>
                <a:cs typeface="Droid Serif"/>
                <a:sym typeface="Droid Serif"/>
              </a:rPr>
              <a:t>According to an analysis by the UA Hispanic Serving Institution Initiatives, since 2016, UAHA Scholars have maintained a retention rate of 92% or higher—consistently exceeding the UA average for main campus, first-time students. Additionally, in the 2022-2023 academic year, they had a 95% retention rate, a six-percentage-point increase compared to a matched peer group. This cohort of UAHA Scholars also had higher term and cumulative GPAs than their matched peers. We have proven that investing in our scholars is a sound investment.</a:t>
            </a:r>
          </a:p>
          <a:p>
            <a:pPr algn="l">
              <a:lnSpc>
                <a:spcPts val="1125"/>
              </a:lnSpc>
            </a:pPr>
            <a:endParaRPr lang="en-US" sz="1100">
              <a:solidFill>
                <a:srgbClr val="100F10"/>
              </a:solidFill>
              <a:latin typeface="Droid Serif"/>
              <a:ea typeface="Droid Serif"/>
              <a:cs typeface="Droid Serif"/>
              <a:sym typeface="Droid Serif"/>
            </a:endParaRPr>
          </a:p>
          <a:p>
            <a:pPr algn="l">
              <a:lnSpc>
                <a:spcPts val="1375"/>
              </a:lnSpc>
            </a:pPr>
            <a:r>
              <a:rPr lang="en-US" sz="1100">
                <a:solidFill>
                  <a:srgbClr val="100F10"/>
                </a:solidFill>
                <a:latin typeface="Droid Serif"/>
                <a:ea typeface="Droid Serif"/>
                <a:cs typeface="Droid Serif"/>
                <a:sym typeface="Droid Serif"/>
              </a:rPr>
              <a:t>As I write this welcome, it is with great pride that I share that this is a </a:t>
            </a:r>
            <a:r>
              <a:rPr lang="en-US" sz="1100" b="1">
                <a:solidFill>
                  <a:srgbClr val="100F10"/>
                </a:solidFill>
                <a:latin typeface="Droid Serif Bold"/>
                <a:ea typeface="Droid Serif Bold"/>
                <a:cs typeface="Droid Serif Bold"/>
                <a:sym typeface="Droid Serif Bold"/>
              </a:rPr>
              <a:t>record-breaking year</a:t>
            </a:r>
            <a:r>
              <a:rPr lang="en-US" sz="1100">
                <a:solidFill>
                  <a:srgbClr val="100F10"/>
                </a:solidFill>
                <a:latin typeface="Droid Serif"/>
                <a:ea typeface="Droid Serif"/>
                <a:cs typeface="Droid Serif"/>
                <a:sym typeface="Droid Serif"/>
              </a:rPr>
              <a:t> for both the number of scholarships awarded and the total dollar amount! For the 2024-25 academic year, we have </a:t>
            </a:r>
            <a:r>
              <a:rPr lang="en-US" sz="1100" b="1">
                <a:solidFill>
                  <a:srgbClr val="100F10"/>
                </a:solidFill>
                <a:latin typeface="Droid Serif Bold"/>
                <a:ea typeface="Droid Serif Bold"/>
                <a:cs typeface="Droid Serif Bold"/>
                <a:sym typeface="Droid Serif Bold"/>
              </a:rPr>
              <a:t>awarded 201 scholarships totaling $1,061,704!</a:t>
            </a:r>
            <a:r>
              <a:rPr lang="en-US" sz="1100">
                <a:solidFill>
                  <a:srgbClr val="100F10"/>
                </a:solidFill>
                <a:latin typeface="Droid Serif"/>
                <a:ea typeface="Droid Serif"/>
                <a:cs typeface="Droid Serif"/>
                <a:sym typeface="Droid Serif"/>
              </a:rPr>
              <a:t> This monumental feat was made possible thanks to a large donation, twelve named scholarships, 90 University of Arizona Tuition Waivers, and the scholarship endowment at $1.8 million. Our UAHA scholarships are open to </a:t>
            </a:r>
            <a:r>
              <a:rPr lang="en-US" sz="1100" b="1">
                <a:solidFill>
                  <a:srgbClr val="100F10"/>
                </a:solidFill>
                <a:latin typeface="Droid Serif Bold"/>
                <a:ea typeface="Droid Serif Bold"/>
                <a:cs typeface="Droid Serif Bold"/>
                <a:sym typeface="Droid Serif Bold"/>
              </a:rPr>
              <a:t>all UA students</a:t>
            </a:r>
            <a:r>
              <a:rPr lang="en-US" sz="1100">
                <a:solidFill>
                  <a:srgbClr val="100F10"/>
                </a:solidFill>
                <a:latin typeface="Droid Serif"/>
                <a:ea typeface="Droid Serif"/>
                <a:cs typeface="Droid Serif"/>
                <a:sym typeface="Droid Serif"/>
              </a:rPr>
              <a:t> </a:t>
            </a:r>
            <a:r>
              <a:rPr lang="en-US" sz="1100" b="1">
                <a:solidFill>
                  <a:srgbClr val="100F10"/>
                </a:solidFill>
                <a:latin typeface="Droid Serif Bold"/>
                <a:ea typeface="Droid Serif Bold"/>
                <a:cs typeface="Droid Serif Bold"/>
                <a:sym typeface="Droid Serif Bold"/>
              </a:rPr>
              <a:t>who meet the criteria</a:t>
            </a:r>
            <a:r>
              <a:rPr lang="en-US" sz="1100">
                <a:solidFill>
                  <a:srgbClr val="100F10"/>
                </a:solidFill>
                <a:latin typeface="Droid Serif"/>
                <a:ea typeface="Droid Serif"/>
                <a:cs typeface="Droid Serif"/>
                <a:sym typeface="Droid Serif"/>
              </a:rPr>
              <a:t> for each scholarship. Our goal was to reach the </a:t>
            </a:r>
            <a:r>
              <a:rPr lang="en-US" sz="1100" b="1">
                <a:solidFill>
                  <a:srgbClr val="100F10"/>
                </a:solidFill>
                <a:latin typeface="Droid Serif Bold"/>
                <a:ea typeface="Droid Serif Bold"/>
                <a:cs typeface="Droid Serif Bold"/>
                <a:sym typeface="Droid Serif Bold"/>
              </a:rPr>
              <a:t>$2 million </a:t>
            </a:r>
            <a:r>
              <a:rPr lang="en-US" sz="1100">
                <a:solidFill>
                  <a:srgbClr val="100F10"/>
                </a:solidFill>
                <a:latin typeface="Droid Serif"/>
                <a:ea typeface="Droid Serif"/>
                <a:cs typeface="Droid Serif"/>
                <a:sym typeface="Droid Serif"/>
              </a:rPr>
              <a:t>mark</a:t>
            </a:r>
            <a:r>
              <a:rPr lang="en-US" sz="1100" b="1">
                <a:solidFill>
                  <a:srgbClr val="100F10"/>
                </a:solidFill>
                <a:latin typeface="Droid Serif Bold"/>
                <a:ea typeface="Droid Serif Bold"/>
                <a:cs typeface="Droid Serif Bold"/>
                <a:sym typeface="Droid Serif Bold"/>
              </a:rPr>
              <a:t> </a:t>
            </a:r>
            <a:r>
              <a:rPr lang="en-US" sz="1100">
                <a:solidFill>
                  <a:srgbClr val="100F10"/>
                </a:solidFill>
                <a:latin typeface="Droid Serif"/>
                <a:ea typeface="Droid Serif"/>
                <a:cs typeface="Droid Serif"/>
                <a:sym typeface="Droid Serif"/>
              </a:rPr>
              <a:t>with our endowment, and I am thrilled to announce that thanks to this dinner, your incredible generosity, and the unwavering fundraising leadership of Mr. Humberto Lopez, along with the support of Czarina and Dominic, </a:t>
            </a:r>
            <a:r>
              <a:rPr lang="en-US" sz="1100" b="1">
                <a:solidFill>
                  <a:srgbClr val="100F10"/>
                </a:solidFill>
                <a:latin typeface="Droid Serif Bold"/>
                <a:ea typeface="Droid Serif Bold"/>
                <a:cs typeface="Droid Serif Bold"/>
                <a:sym typeface="Droid Serif Bold"/>
              </a:rPr>
              <a:t>we have not only reached but surpassed our GOAL! — </a:t>
            </a:r>
            <a:r>
              <a:rPr lang="en-US" sz="1100" b="1" i="1">
                <a:solidFill>
                  <a:srgbClr val="100F10"/>
                </a:solidFill>
                <a:latin typeface="Droid Serif Bold Italics"/>
                <a:ea typeface="Droid Serif Bold Italics"/>
                <a:cs typeface="Droid Serif Bold Italics"/>
                <a:sym typeface="Droid Serif Bold Italics"/>
              </a:rPr>
              <a:t>¡Muchísimas Gracias!</a:t>
            </a:r>
          </a:p>
          <a:p>
            <a:pPr algn="l">
              <a:lnSpc>
                <a:spcPts val="1125"/>
              </a:lnSpc>
            </a:pPr>
            <a:endParaRPr lang="en-US" sz="1100" b="1" i="1">
              <a:solidFill>
                <a:srgbClr val="100F10"/>
              </a:solidFill>
              <a:latin typeface="Droid Serif Bold Italics"/>
              <a:ea typeface="Droid Serif Bold Italics"/>
              <a:cs typeface="Droid Serif Bold Italics"/>
              <a:sym typeface="Droid Serif Bold Italics"/>
            </a:endParaRPr>
          </a:p>
          <a:p>
            <a:pPr algn="l">
              <a:lnSpc>
                <a:spcPts val="1375"/>
              </a:lnSpc>
            </a:pPr>
            <a:r>
              <a:rPr lang="en-US" sz="1100">
                <a:solidFill>
                  <a:srgbClr val="100F10"/>
                </a:solidFill>
                <a:latin typeface="Droid Serif"/>
                <a:ea typeface="Droid Serif"/>
                <a:cs typeface="Droid Serif"/>
                <a:sym typeface="Droid Serif"/>
              </a:rPr>
              <a:t>In closing, as we reflect on the incredible contributions and impact our honorees have made, I challenge each of you to go out and be a Czarina or Dominic in someone’s life—go out and make a difference! I extend my heartfelt gratitude to the amazing UAHA Board, as well as to all of you for your invaluable support and dedication to the University of Arizona Hispanic Alumni Club. We look forward to continuing this journey together and building a brighter future for our community.</a:t>
            </a:r>
          </a:p>
          <a:p>
            <a:pPr algn="l">
              <a:lnSpc>
                <a:spcPts val="1375"/>
              </a:lnSpc>
            </a:pPr>
            <a:endParaRPr lang="en-US" sz="1100">
              <a:solidFill>
                <a:srgbClr val="100F10"/>
              </a:solidFill>
              <a:latin typeface="Droid Serif"/>
              <a:ea typeface="Droid Serif"/>
              <a:cs typeface="Droid Serif"/>
              <a:sym typeface="Droid Serif"/>
            </a:endParaRPr>
          </a:p>
          <a:p>
            <a:pPr algn="l">
              <a:lnSpc>
                <a:spcPts val="1375"/>
              </a:lnSpc>
            </a:pPr>
            <a:endParaRPr lang="en-US" sz="1100">
              <a:solidFill>
                <a:srgbClr val="100F10"/>
              </a:solidFill>
              <a:latin typeface="Droid Serif"/>
              <a:ea typeface="Droid Serif"/>
              <a:cs typeface="Droid Serif"/>
              <a:sym typeface="Droid Serif"/>
            </a:endParaRPr>
          </a:p>
          <a:p>
            <a:pPr algn="l">
              <a:lnSpc>
                <a:spcPts val="1375"/>
              </a:lnSpc>
            </a:pPr>
            <a:endParaRPr lang="en-US" sz="1100">
              <a:solidFill>
                <a:srgbClr val="100F10"/>
              </a:solidFill>
              <a:latin typeface="Droid Serif"/>
              <a:ea typeface="Droid Serif"/>
              <a:cs typeface="Droid Serif"/>
              <a:sym typeface="Droid Serif"/>
            </a:endParaRPr>
          </a:p>
          <a:p>
            <a:pPr algn="l">
              <a:lnSpc>
                <a:spcPts val="1375"/>
              </a:lnSpc>
            </a:pPr>
            <a:endParaRPr lang="en-US" sz="1100">
              <a:solidFill>
                <a:srgbClr val="100F10"/>
              </a:solidFill>
              <a:latin typeface="Droid Serif"/>
              <a:ea typeface="Droid Serif"/>
              <a:cs typeface="Droid Serif"/>
              <a:sym typeface="Droid Serif"/>
            </a:endParaRPr>
          </a:p>
          <a:p>
            <a:pPr algn="l">
              <a:lnSpc>
                <a:spcPts val="1409"/>
              </a:lnSpc>
            </a:pPr>
            <a:endParaRPr lang="en-US" sz="1100">
              <a:solidFill>
                <a:srgbClr val="100F10"/>
              </a:solidFill>
              <a:latin typeface="Droid Serif"/>
              <a:ea typeface="Droid Serif"/>
              <a:cs typeface="Droid Serif"/>
              <a:sym typeface="Droid Serif"/>
            </a:endParaRPr>
          </a:p>
          <a:p>
            <a:pPr algn="l">
              <a:lnSpc>
                <a:spcPts val="1409"/>
              </a:lnSpc>
            </a:pPr>
            <a:r>
              <a:rPr lang="en-US" sz="1127">
                <a:solidFill>
                  <a:srgbClr val="100F10"/>
                </a:solidFill>
                <a:latin typeface="Droid Serif"/>
                <a:ea typeface="Droid Serif"/>
                <a:cs typeface="Droid Serif"/>
                <a:sym typeface="Droid Serif"/>
              </a:rPr>
              <a:t>    </a:t>
            </a:r>
          </a:p>
        </p:txBody>
      </p:sp>
      <p:grpSp>
        <p:nvGrpSpPr>
          <p:cNvPr id="7" name="Group 7"/>
          <p:cNvGrpSpPr/>
          <p:nvPr/>
        </p:nvGrpSpPr>
        <p:grpSpPr>
          <a:xfrm>
            <a:off x="1148413" y="7656536"/>
            <a:ext cx="1540819" cy="2175614"/>
            <a:chOff x="0" y="0"/>
            <a:chExt cx="997457" cy="1408395"/>
          </a:xfrm>
        </p:grpSpPr>
        <p:sp>
          <p:nvSpPr>
            <p:cNvPr id="8" name="Freeform 8"/>
            <p:cNvSpPr/>
            <p:nvPr/>
          </p:nvSpPr>
          <p:spPr>
            <a:xfrm rot="72000">
              <a:off x="-14638" y="-10290"/>
              <a:ext cx="1026734" cy="1428975"/>
            </a:xfrm>
            <a:custGeom>
              <a:avLst/>
              <a:gdLst/>
              <a:ahLst/>
              <a:cxnLst/>
              <a:rect l="l" t="t" r="r" b="b"/>
              <a:pathLst>
                <a:path w="1026734" h="1428975">
                  <a:moveTo>
                    <a:pt x="0" y="20889"/>
                  </a:moveTo>
                  <a:lnTo>
                    <a:pt x="997238" y="0"/>
                  </a:lnTo>
                  <a:lnTo>
                    <a:pt x="1026733" y="1408086"/>
                  </a:lnTo>
                  <a:lnTo>
                    <a:pt x="29495" y="1428975"/>
                  </a:lnTo>
                  <a:close/>
                </a:path>
              </a:pathLst>
            </a:custGeom>
            <a:blipFill>
              <a:blip r:embed="rId3"/>
              <a:stretch>
                <a:fillRect l="-26395" t="-19610" r="-14856" b="-15875"/>
              </a:stretch>
            </a:blipFill>
            <a:ln w="38100" cap="sq">
              <a:solidFill>
                <a:srgbClr val="AB8C53"/>
              </a:solidFill>
              <a:prstDash val="solid"/>
              <a:miter/>
            </a:ln>
          </p:spPr>
          <p:txBody>
            <a:bodyPr/>
            <a:lstStyle/>
            <a:p>
              <a:endParaRPr lang="en-US"/>
            </a:p>
          </p:txBody>
        </p:sp>
      </p:grpSp>
      <p:sp>
        <p:nvSpPr>
          <p:cNvPr id="9" name="Freeform 9"/>
          <p:cNvSpPr/>
          <p:nvPr/>
        </p:nvSpPr>
        <p:spPr>
          <a:xfrm>
            <a:off x="3232476" y="8395829"/>
            <a:ext cx="1899959" cy="334252"/>
          </a:xfrm>
          <a:custGeom>
            <a:avLst/>
            <a:gdLst/>
            <a:ahLst/>
            <a:cxnLst/>
            <a:rect l="l" t="t" r="r" b="b"/>
            <a:pathLst>
              <a:path w="1899959" h="334252">
                <a:moveTo>
                  <a:pt x="0" y="0"/>
                </a:moveTo>
                <a:lnTo>
                  <a:pt x="1899959" y="0"/>
                </a:lnTo>
                <a:lnTo>
                  <a:pt x="1899959" y="334253"/>
                </a:lnTo>
                <a:lnTo>
                  <a:pt x="0" y="334253"/>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1050184" y="942179"/>
            <a:ext cx="5672032" cy="679450"/>
          </a:xfrm>
          <a:prstGeom prst="rect">
            <a:avLst/>
          </a:prstGeom>
        </p:spPr>
        <p:txBody>
          <a:bodyPr lIns="0" tIns="0" rIns="0" bIns="0" rtlCol="0" anchor="t">
            <a:spAutoFit/>
          </a:bodyPr>
          <a:lstStyle/>
          <a:p>
            <a:pPr algn="ctr">
              <a:lnSpc>
                <a:spcPts val="5599"/>
              </a:lnSpc>
            </a:pPr>
            <a:r>
              <a:rPr lang="en-US" sz="3999">
                <a:solidFill>
                  <a:srgbClr val="100F10"/>
                </a:solidFill>
                <a:latin typeface="Parisienne"/>
                <a:ea typeface="Parisienne"/>
                <a:cs typeface="Parisienne"/>
                <a:sym typeface="Parisienne"/>
              </a:rPr>
              <a:t>Welcome y Bienvenidos</a:t>
            </a:r>
          </a:p>
        </p:txBody>
      </p:sp>
      <p:sp>
        <p:nvSpPr>
          <p:cNvPr id="11" name="TextBox 11"/>
          <p:cNvSpPr txBox="1"/>
          <p:nvPr/>
        </p:nvSpPr>
        <p:spPr>
          <a:xfrm>
            <a:off x="3232476" y="7927586"/>
            <a:ext cx="3573137" cy="1406077"/>
          </a:xfrm>
          <a:prstGeom prst="rect">
            <a:avLst/>
          </a:prstGeom>
        </p:spPr>
        <p:txBody>
          <a:bodyPr lIns="0" tIns="0" rIns="0" bIns="0" rtlCol="0" anchor="t">
            <a:spAutoFit/>
          </a:bodyPr>
          <a:lstStyle/>
          <a:p>
            <a:pPr algn="l">
              <a:lnSpc>
                <a:spcPts val="1539"/>
              </a:lnSpc>
            </a:pPr>
            <a:r>
              <a:rPr lang="en-US" sz="1099" spc="76">
                <a:solidFill>
                  <a:srgbClr val="100F10"/>
                </a:solidFill>
                <a:latin typeface="Droid Serif"/>
                <a:ea typeface="Droid Serif"/>
                <a:cs typeface="Droid Serif"/>
                <a:sym typeface="Droid Serif"/>
              </a:rPr>
              <a:t>Agradecidamente,</a:t>
            </a:r>
          </a:p>
          <a:p>
            <a:pPr algn="l">
              <a:lnSpc>
                <a:spcPts val="1539"/>
              </a:lnSpc>
            </a:pPr>
            <a:endParaRPr lang="en-US" sz="1099" spc="76">
              <a:solidFill>
                <a:srgbClr val="100F10"/>
              </a:solidFill>
              <a:latin typeface="Droid Serif"/>
              <a:ea typeface="Droid Serif"/>
              <a:cs typeface="Droid Serif"/>
              <a:sym typeface="Droid Serif"/>
            </a:endParaRPr>
          </a:p>
          <a:p>
            <a:pPr algn="l">
              <a:lnSpc>
                <a:spcPts val="1539"/>
              </a:lnSpc>
            </a:pPr>
            <a:endParaRPr lang="en-US" sz="1099" spc="76">
              <a:solidFill>
                <a:srgbClr val="100F10"/>
              </a:solidFill>
              <a:latin typeface="Droid Serif"/>
              <a:ea typeface="Droid Serif"/>
              <a:cs typeface="Droid Serif"/>
              <a:sym typeface="Droid Serif"/>
            </a:endParaRPr>
          </a:p>
          <a:p>
            <a:pPr algn="l">
              <a:lnSpc>
                <a:spcPts val="1539"/>
              </a:lnSpc>
            </a:pPr>
            <a:endParaRPr lang="en-US" sz="1099" spc="76">
              <a:solidFill>
                <a:srgbClr val="100F10"/>
              </a:solidFill>
              <a:latin typeface="Droid Serif"/>
              <a:ea typeface="Droid Serif"/>
              <a:cs typeface="Droid Serif"/>
              <a:sym typeface="Droid Serif"/>
            </a:endParaRPr>
          </a:p>
          <a:p>
            <a:pPr algn="l">
              <a:lnSpc>
                <a:spcPts val="1539"/>
              </a:lnSpc>
            </a:pPr>
            <a:r>
              <a:rPr lang="en-US" sz="1099" b="1" spc="76">
                <a:solidFill>
                  <a:srgbClr val="100F10"/>
                </a:solidFill>
                <a:latin typeface="Droid Serif Bold"/>
                <a:ea typeface="Droid Serif Bold"/>
                <a:cs typeface="Droid Serif Bold"/>
                <a:sym typeface="Droid Serif Bold"/>
              </a:rPr>
              <a:t>Letty Molina-Gutierrez, M.Ed.</a:t>
            </a:r>
          </a:p>
          <a:p>
            <a:pPr algn="l">
              <a:lnSpc>
                <a:spcPts val="1330"/>
              </a:lnSpc>
            </a:pPr>
            <a:r>
              <a:rPr lang="en-US" sz="950" spc="66">
                <a:solidFill>
                  <a:srgbClr val="100F10"/>
                </a:solidFill>
                <a:latin typeface="Droid Serif"/>
                <a:ea typeface="Droid Serif"/>
                <a:cs typeface="Droid Serif"/>
                <a:sym typeface="Droid Serif"/>
              </a:rPr>
              <a:t>Board President</a:t>
            </a:r>
          </a:p>
          <a:p>
            <a:pPr algn="l">
              <a:lnSpc>
                <a:spcPts val="1330"/>
              </a:lnSpc>
            </a:pPr>
            <a:r>
              <a:rPr lang="en-US" sz="950" spc="66">
                <a:solidFill>
                  <a:srgbClr val="100F10"/>
                </a:solidFill>
                <a:latin typeface="Droid Serif"/>
                <a:ea typeface="Droid Serif"/>
                <a:cs typeface="Droid Serif"/>
                <a:sym typeface="Droid Serif"/>
              </a:rPr>
              <a:t>The University of Arizona Hispanic Alumni</a:t>
            </a:r>
          </a:p>
          <a:p>
            <a:pPr algn="ctr">
              <a:lnSpc>
                <a:spcPts val="736"/>
              </a:lnSpc>
              <a:spcBef>
                <a:spcPct val="0"/>
              </a:spcBef>
            </a:pPr>
            <a:endParaRPr lang="en-US" sz="950" spc="66">
              <a:solidFill>
                <a:srgbClr val="100F10"/>
              </a:solidFill>
              <a:latin typeface="Droid Serif"/>
              <a:ea typeface="Droid Serif"/>
              <a:cs typeface="Droid Serif"/>
              <a:sym typeface="Droid Serif"/>
            </a:endParaRPr>
          </a:p>
        </p:txBody>
      </p:sp>
      <p:sp>
        <p:nvSpPr>
          <p:cNvPr id="12" name="TextBox 12"/>
          <p:cNvSpPr txBox="1"/>
          <p:nvPr/>
        </p:nvSpPr>
        <p:spPr>
          <a:xfrm>
            <a:off x="3232476" y="9495601"/>
            <a:ext cx="3575596" cy="336550"/>
          </a:xfrm>
          <a:prstGeom prst="rect">
            <a:avLst/>
          </a:prstGeom>
        </p:spPr>
        <p:txBody>
          <a:bodyPr lIns="0" tIns="0" rIns="0" bIns="0" rtlCol="0" anchor="t">
            <a:spAutoFit/>
          </a:bodyPr>
          <a:lstStyle/>
          <a:p>
            <a:pPr algn="ctr">
              <a:lnSpc>
                <a:spcPts val="1540"/>
              </a:lnSpc>
            </a:pPr>
            <a:r>
              <a:rPr lang="en-US" sz="1100" spc="77">
                <a:solidFill>
                  <a:srgbClr val="AB8C53"/>
                </a:solidFill>
                <a:latin typeface="Parisienne"/>
                <a:ea typeface="Parisienne"/>
                <a:cs typeface="Parisienne"/>
                <a:sym typeface="Parisienne"/>
              </a:rPr>
              <a:t>As you reach up, reach down and pull someone up with you.</a:t>
            </a:r>
          </a:p>
          <a:p>
            <a:pPr algn="ctr">
              <a:lnSpc>
                <a:spcPts val="1260"/>
              </a:lnSpc>
              <a:spcBef>
                <a:spcPct val="0"/>
              </a:spcBef>
            </a:pPr>
            <a:r>
              <a:rPr lang="en-US" sz="900" spc="63">
                <a:solidFill>
                  <a:srgbClr val="AB8C53"/>
                </a:solidFill>
                <a:latin typeface="Parisienne"/>
                <a:ea typeface="Parisienne"/>
                <a:cs typeface="Parisienne"/>
                <a:sym typeface="Parisienne"/>
              </a:rPr>
              <a:t>-Joel Valdez</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8883" y="-661023"/>
            <a:ext cx="9330351" cy="10878233"/>
          </a:xfrm>
          <a:custGeom>
            <a:avLst/>
            <a:gdLst/>
            <a:ahLst/>
            <a:cxnLst/>
            <a:rect l="l" t="t" r="r" b="b"/>
            <a:pathLst>
              <a:path w="9330351" h="10878233">
                <a:moveTo>
                  <a:pt x="0" y="0"/>
                </a:moveTo>
                <a:lnTo>
                  <a:pt x="9330351" y="0"/>
                </a:lnTo>
                <a:lnTo>
                  <a:pt x="9330351" y="10878233"/>
                </a:lnTo>
                <a:lnTo>
                  <a:pt x="0" y="10878233"/>
                </a:lnTo>
                <a:lnTo>
                  <a:pt x="0" y="0"/>
                </a:lnTo>
                <a:close/>
              </a:path>
            </a:pathLst>
          </a:custGeom>
          <a:blipFill>
            <a:blip r:embed="rId2"/>
            <a:stretch>
              <a:fillRect l="-82446" t="-15686" r="-19997"/>
            </a:stretch>
          </a:blipFill>
        </p:spPr>
        <p:txBody>
          <a:bodyPr/>
          <a:lstStyle/>
          <a:p>
            <a:endParaRPr lang="en-US"/>
          </a:p>
        </p:txBody>
      </p:sp>
      <p:grpSp>
        <p:nvGrpSpPr>
          <p:cNvPr id="3" name="Group 3"/>
          <p:cNvGrpSpPr/>
          <p:nvPr/>
        </p:nvGrpSpPr>
        <p:grpSpPr>
          <a:xfrm>
            <a:off x="1007482" y="659346"/>
            <a:ext cx="5757435" cy="8828184"/>
            <a:chOff x="0" y="0"/>
            <a:chExt cx="7676580" cy="11770912"/>
          </a:xfrm>
        </p:grpSpPr>
        <p:grpSp>
          <p:nvGrpSpPr>
            <p:cNvPr id="4" name="Group 4"/>
            <p:cNvGrpSpPr/>
            <p:nvPr/>
          </p:nvGrpSpPr>
          <p:grpSpPr>
            <a:xfrm>
              <a:off x="0" y="0"/>
              <a:ext cx="7676580" cy="11770912"/>
              <a:chOff x="0" y="0"/>
              <a:chExt cx="2365730" cy="3627501"/>
            </a:xfrm>
          </p:grpSpPr>
          <p:sp>
            <p:nvSpPr>
              <p:cNvPr id="5" name="Freeform 5"/>
              <p:cNvSpPr/>
              <p:nvPr/>
            </p:nvSpPr>
            <p:spPr>
              <a:xfrm>
                <a:off x="0" y="0"/>
                <a:ext cx="2365730" cy="3627501"/>
              </a:xfrm>
              <a:custGeom>
                <a:avLst/>
                <a:gdLst/>
                <a:ahLst/>
                <a:cxnLst/>
                <a:rect l="l" t="t" r="r" b="b"/>
                <a:pathLst>
                  <a:path w="2365730" h="3627501">
                    <a:moveTo>
                      <a:pt x="39990" y="0"/>
                    </a:moveTo>
                    <a:lnTo>
                      <a:pt x="2325740" y="0"/>
                    </a:lnTo>
                    <a:cubicBezTo>
                      <a:pt x="2336346" y="0"/>
                      <a:pt x="2346518" y="4213"/>
                      <a:pt x="2354017" y="11713"/>
                    </a:cubicBezTo>
                    <a:cubicBezTo>
                      <a:pt x="2361517" y="19212"/>
                      <a:pt x="2365730" y="29384"/>
                      <a:pt x="2365730" y="39990"/>
                    </a:cubicBezTo>
                    <a:lnTo>
                      <a:pt x="2365730" y="3587510"/>
                    </a:lnTo>
                    <a:cubicBezTo>
                      <a:pt x="2365730" y="3598116"/>
                      <a:pt x="2361517" y="3608288"/>
                      <a:pt x="2354017" y="3615788"/>
                    </a:cubicBezTo>
                    <a:cubicBezTo>
                      <a:pt x="2346518" y="3623287"/>
                      <a:pt x="2336346" y="3627501"/>
                      <a:pt x="2325740" y="3627501"/>
                    </a:cubicBezTo>
                    <a:lnTo>
                      <a:pt x="39990" y="3627501"/>
                    </a:lnTo>
                    <a:cubicBezTo>
                      <a:pt x="29384" y="3627501"/>
                      <a:pt x="19212" y="3623287"/>
                      <a:pt x="11713" y="3615788"/>
                    </a:cubicBezTo>
                    <a:cubicBezTo>
                      <a:pt x="4213" y="3608288"/>
                      <a:pt x="0" y="3598116"/>
                      <a:pt x="0" y="3587510"/>
                    </a:cubicBezTo>
                    <a:lnTo>
                      <a:pt x="0" y="39990"/>
                    </a:lnTo>
                    <a:cubicBezTo>
                      <a:pt x="0" y="29384"/>
                      <a:pt x="4213" y="19212"/>
                      <a:pt x="11713" y="11713"/>
                    </a:cubicBezTo>
                    <a:cubicBezTo>
                      <a:pt x="19212" y="4213"/>
                      <a:pt x="29384" y="0"/>
                      <a:pt x="39990" y="0"/>
                    </a:cubicBezTo>
                    <a:close/>
                  </a:path>
                </a:pathLst>
              </a:custGeom>
              <a:solidFill>
                <a:srgbClr val="FFFFFF">
                  <a:alpha val="85882"/>
                </a:srgbClr>
              </a:solidFill>
              <a:ln w="38100" cap="rnd">
                <a:solidFill>
                  <a:srgbClr val="978252">
                    <a:alpha val="85882"/>
                  </a:srgbClr>
                </a:solidFill>
                <a:prstDash val="solid"/>
                <a:round/>
              </a:ln>
            </p:spPr>
            <p:txBody>
              <a:bodyPr/>
              <a:lstStyle/>
              <a:p>
                <a:endParaRPr lang="en-US"/>
              </a:p>
            </p:txBody>
          </p:sp>
          <p:sp>
            <p:nvSpPr>
              <p:cNvPr id="6" name="TextBox 6"/>
              <p:cNvSpPr txBox="1"/>
              <p:nvPr/>
            </p:nvSpPr>
            <p:spPr>
              <a:xfrm>
                <a:off x="0" y="-19050"/>
                <a:ext cx="2365730" cy="3646551"/>
              </a:xfrm>
              <a:prstGeom prst="rect">
                <a:avLst/>
              </a:prstGeom>
            </p:spPr>
            <p:txBody>
              <a:bodyPr lIns="22201" tIns="22201" rIns="22201" bIns="22201" rtlCol="0" anchor="ctr"/>
              <a:lstStyle/>
              <a:p>
                <a:pPr algn="ctr">
                  <a:lnSpc>
                    <a:spcPts val="1551"/>
                  </a:lnSpc>
                  <a:spcBef>
                    <a:spcPct val="0"/>
                  </a:spcBef>
                </a:pPr>
                <a:endParaRPr/>
              </a:p>
            </p:txBody>
          </p:sp>
        </p:grpSp>
        <p:sp>
          <p:nvSpPr>
            <p:cNvPr id="7" name="TextBox 7"/>
            <p:cNvSpPr txBox="1"/>
            <p:nvPr/>
          </p:nvSpPr>
          <p:spPr>
            <a:xfrm>
              <a:off x="283392" y="156642"/>
              <a:ext cx="7109797" cy="11431656"/>
            </a:xfrm>
            <a:prstGeom prst="rect">
              <a:avLst/>
            </a:prstGeom>
          </p:spPr>
          <p:txBody>
            <a:bodyPr lIns="0" tIns="0" rIns="0" bIns="0" rtlCol="0" anchor="t">
              <a:spAutoFit/>
            </a:bodyPr>
            <a:lstStyle/>
            <a:p>
              <a:pPr algn="ctr">
                <a:lnSpc>
                  <a:spcPts val="3241"/>
                </a:lnSpc>
              </a:pPr>
              <a:endParaRPr/>
            </a:p>
            <a:p>
              <a:pPr algn="ctr">
                <a:lnSpc>
                  <a:spcPts val="3857"/>
                </a:lnSpc>
              </a:pPr>
              <a:r>
                <a:rPr lang="en-US" sz="2755">
                  <a:solidFill>
                    <a:srgbClr val="04574A"/>
                  </a:solidFill>
                  <a:latin typeface="Lovelace Text"/>
                  <a:ea typeface="Lovelace Text"/>
                  <a:cs typeface="Lovelace Text"/>
                  <a:sym typeface="Lovelace Text"/>
                </a:rPr>
                <a:t>CONGRATULATIONS </a:t>
              </a:r>
            </a:p>
            <a:p>
              <a:pPr algn="ctr">
                <a:lnSpc>
                  <a:spcPts val="2420"/>
                </a:lnSpc>
              </a:pPr>
              <a:endParaRPr lang="en-US" sz="2755">
                <a:solidFill>
                  <a:srgbClr val="04574A"/>
                </a:solidFill>
                <a:latin typeface="Lovelace Text"/>
                <a:ea typeface="Lovelace Text"/>
                <a:cs typeface="Lovelace Text"/>
                <a:sym typeface="Lovelace Text"/>
              </a:endParaRPr>
            </a:p>
            <a:p>
              <a:pPr algn="ctr">
                <a:lnSpc>
                  <a:spcPts val="4678"/>
                </a:lnSpc>
              </a:pPr>
              <a:r>
                <a:rPr lang="en-US" sz="3341" b="1">
                  <a:solidFill>
                    <a:srgbClr val="04574A"/>
                  </a:solidFill>
                  <a:latin typeface="Lovelace Text Bold"/>
                  <a:ea typeface="Lovelace Text Bold"/>
                  <a:cs typeface="Lovelace Text Bold"/>
                  <a:sym typeface="Lovelace Text Bold"/>
                </a:rPr>
                <a:t>Czarina</a:t>
              </a:r>
            </a:p>
            <a:p>
              <a:pPr algn="ctr">
                <a:lnSpc>
                  <a:spcPts val="2420"/>
                </a:lnSpc>
              </a:pPr>
              <a:endParaRPr lang="en-US" sz="3341" b="1">
                <a:solidFill>
                  <a:srgbClr val="04574A"/>
                </a:solidFill>
                <a:latin typeface="Lovelace Text Bold"/>
                <a:ea typeface="Lovelace Text Bold"/>
                <a:cs typeface="Lovelace Text Bold"/>
                <a:sym typeface="Lovelace Text Bold"/>
              </a:endParaRPr>
            </a:p>
            <a:p>
              <a:pPr algn="ctr">
                <a:lnSpc>
                  <a:spcPts val="3241"/>
                </a:lnSpc>
              </a:pPr>
              <a:r>
                <a:rPr lang="en-US" sz="2315">
                  <a:solidFill>
                    <a:srgbClr val="04574A"/>
                  </a:solidFill>
                  <a:latin typeface="Lovelace Text"/>
                  <a:ea typeface="Lovelace Text"/>
                  <a:cs typeface="Lovelace Text"/>
                  <a:sym typeface="Lovelace Text"/>
                </a:rPr>
                <a:t>We’re proud to celebrate you on this well-deserved honor. </a:t>
              </a:r>
            </a:p>
            <a:p>
              <a:pPr algn="ctr">
                <a:lnSpc>
                  <a:spcPts val="3241"/>
                </a:lnSpc>
              </a:pPr>
              <a:r>
                <a:rPr lang="en-US" sz="2315">
                  <a:solidFill>
                    <a:srgbClr val="04574A"/>
                  </a:solidFill>
                  <a:latin typeface="Lovelace Text"/>
                  <a:ea typeface="Lovelace Text"/>
                  <a:cs typeface="Lovelace Text"/>
                  <a:sym typeface="Lovelace Text"/>
                </a:rPr>
                <a:t>Your dedication and impact are truly inspiring, and we are grateful to witness this special recognition.</a:t>
              </a:r>
            </a:p>
            <a:p>
              <a:pPr algn="ctr">
                <a:lnSpc>
                  <a:spcPts val="3241"/>
                </a:lnSpc>
              </a:pPr>
              <a:endParaRPr lang="en-US" sz="2315">
                <a:solidFill>
                  <a:srgbClr val="04574A"/>
                </a:solidFill>
                <a:latin typeface="Lovelace Text"/>
                <a:ea typeface="Lovelace Text"/>
                <a:cs typeface="Lovelace Text"/>
                <a:sym typeface="Lovelace Text"/>
              </a:endParaRPr>
            </a:p>
            <a:p>
              <a:pPr algn="ctr">
                <a:lnSpc>
                  <a:spcPts val="3241"/>
                </a:lnSpc>
              </a:pPr>
              <a:r>
                <a:rPr lang="en-US" sz="2315">
                  <a:solidFill>
                    <a:srgbClr val="04574A"/>
                  </a:solidFill>
                  <a:latin typeface="Lovelace Text"/>
                  <a:ea typeface="Lovelace Text"/>
                  <a:cs typeface="Lovelace Text"/>
                  <a:sym typeface="Lovelace Text"/>
                </a:rPr>
                <a:t>Thank you for over 55 years of friendship, filled with laughter, love, and unforgettable memories to last a lifetime.</a:t>
              </a:r>
            </a:p>
            <a:p>
              <a:pPr algn="ctr">
                <a:lnSpc>
                  <a:spcPts val="3241"/>
                </a:lnSpc>
              </a:pPr>
              <a:endParaRPr lang="en-US" sz="2315">
                <a:solidFill>
                  <a:srgbClr val="04574A"/>
                </a:solidFill>
                <a:latin typeface="Lovelace Text"/>
                <a:ea typeface="Lovelace Text"/>
                <a:cs typeface="Lovelace Text"/>
                <a:sym typeface="Lovelace Text"/>
              </a:endParaRPr>
            </a:p>
            <a:p>
              <a:pPr algn="ctr">
                <a:lnSpc>
                  <a:spcPts val="3241"/>
                </a:lnSpc>
              </a:pPr>
              <a:r>
                <a:rPr lang="en-US" sz="2315">
                  <a:solidFill>
                    <a:srgbClr val="04574A"/>
                  </a:solidFill>
                  <a:latin typeface="Lovelace Text"/>
                  <a:ea typeface="Lovelace Text"/>
                  <a:cs typeface="Lovelace Text"/>
                  <a:sym typeface="Lovelace Text"/>
                </a:rPr>
                <a:t>With admiration and joy,</a:t>
              </a:r>
            </a:p>
            <a:p>
              <a:pPr algn="ctr">
                <a:lnSpc>
                  <a:spcPts val="6526"/>
                </a:lnSpc>
              </a:pPr>
              <a:r>
                <a:rPr lang="en-US" sz="4661">
                  <a:solidFill>
                    <a:srgbClr val="04574A"/>
                  </a:solidFill>
                  <a:latin typeface="Parisienne"/>
                  <a:ea typeface="Parisienne"/>
                  <a:cs typeface="Parisienne"/>
                  <a:sym typeface="Parisienne"/>
                </a:rPr>
                <a:t> Marion &amp; Glenn</a:t>
              </a:r>
            </a:p>
            <a:p>
              <a:pPr algn="ctr">
                <a:lnSpc>
                  <a:spcPts val="6526"/>
                </a:lnSpc>
                <a:spcBef>
                  <a:spcPct val="0"/>
                </a:spcBef>
              </a:pPr>
              <a:endParaRPr lang="en-US" sz="4661">
                <a:solidFill>
                  <a:srgbClr val="04574A"/>
                </a:solidFill>
                <a:latin typeface="Parisienne"/>
                <a:ea typeface="Parisienne"/>
                <a:cs typeface="Parisienne"/>
                <a:sym typeface="Parisienne"/>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27117" t="-21752" r="-1470" b="-10585"/>
            </a:stretch>
          </a:blipFill>
        </p:spPr>
        <p:txBody>
          <a:bodyPr/>
          <a:lstStyle/>
          <a:p>
            <a:endParaRPr lang="en-US"/>
          </a:p>
        </p:txBody>
      </p:sp>
      <p:grpSp>
        <p:nvGrpSpPr>
          <p:cNvPr id="3" name="Group 3"/>
          <p:cNvGrpSpPr>
            <a:grpSpLocks noChangeAspect="1"/>
          </p:cNvGrpSpPr>
          <p:nvPr/>
        </p:nvGrpSpPr>
        <p:grpSpPr>
          <a:xfrm>
            <a:off x="2456069" y="5908410"/>
            <a:ext cx="2860261" cy="3843755"/>
            <a:chOff x="0" y="0"/>
            <a:chExt cx="3663950" cy="4923790"/>
          </a:xfrm>
        </p:grpSpPr>
        <p:sp>
          <p:nvSpPr>
            <p:cNvPr id="4" name="Freeform 4"/>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608" r="-608"/>
              </a:stretch>
            </a:blipFill>
          </p:spPr>
          <p:txBody>
            <a:bodyPr/>
            <a:lstStyle/>
            <a:p>
              <a:endParaRPr lang="en-US"/>
            </a:p>
          </p:txBody>
        </p:sp>
        <p:sp>
          <p:nvSpPr>
            <p:cNvPr id="5" name="Freeform 5"/>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04574A"/>
            </a:solidFill>
          </p:spPr>
          <p:txBody>
            <a:bodyPr/>
            <a:lstStyle/>
            <a:p>
              <a:endParaRPr lang="en-US"/>
            </a:p>
          </p:txBody>
        </p:sp>
      </p:grpSp>
      <p:grpSp>
        <p:nvGrpSpPr>
          <p:cNvPr id="6" name="Group 6"/>
          <p:cNvGrpSpPr/>
          <p:nvPr/>
        </p:nvGrpSpPr>
        <p:grpSpPr>
          <a:xfrm>
            <a:off x="898967" y="177294"/>
            <a:ext cx="5974465" cy="5558040"/>
            <a:chOff x="0" y="0"/>
            <a:chExt cx="7965954" cy="7410720"/>
          </a:xfrm>
        </p:grpSpPr>
        <p:grpSp>
          <p:nvGrpSpPr>
            <p:cNvPr id="7" name="Group 7"/>
            <p:cNvGrpSpPr/>
            <p:nvPr/>
          </p:nvGrpSpPr>
          <p:grpSpPr>
            <a:xfrm>
              <a:off x="0" y="0"/>
              <a:ext cx="7965954" cy="7410720"/>
              <a:chOff x="0" y="0"/>
              <a:chExt cx="2194004" cy="2041080"/>
            </a:xfrm>
          </p:grpSpPr>
          <p:sp>
            <p:nvSpPr>
              <p:cNvPr id="8" name="Freeform 8"/>
              <p:cNvSpPr/>
              <p:nvPr/>
            </p:nvSpPr>
            <p:spPr>
              <a:xfrm>
                <a:off x="0" y="0"/>
                <a:ext cx="2194003" cy="2041080"/>
              </a:xfrm>
              <a:custGeom>
                <a:avLst/>
                <a:gdLst/>
                <a:ahLst/>
                <a:cxnLst/>
                <a:rect l="l" t="t" r="r" b="b"/>
                <a:pathLst>
                  <a:path w="2194003" h="2041080">
                    <a:moveTo>
                      <a:pt x="47397" y="0"/>
                    </a:moveTo>
                    <a:lnTo>
                      <a:pt x="2146606" y="0"/>
                    </a:lnTo>
                    <a:cubicBezTo>
                      <a:pt x="2159177" y="0"/>
                      <a:pt x="2171232" y="4994"/>
                      <a:pt x="2180121" y="13882"/>
                    </a:cubicBezTo>
                    <a:cubicBezTo>
                      <a:pt x="2189010" y="22771"/>
                      <a:pt x="2194003" y="34827"/>
                      <a:pt x="2194003" y="47397"/>
                    </a:cubicBezTo>
                    <a:lnTo>
                      <a:pt x="2194003" y="1993682"/>
                    </a:lnTo>
                    <a:cubicBezTo>
                      <a:pt x="2194003" y="2019859"/>
                      <a:pt x="2172783" y="2041080"/>
                      <a:pt x="2146606" y="2041080"/>
                    </a:cubicBezTo>
                    <a:lnTo>
                      <a:pt x="47397" y="2041080"/>
                    </a:lnTo>
                    <a:cubicBezTo>
                      <a:pt x="34827" y="2041080"/>
                      <a:pt x="22771" y="2036086"/>
                      <a:pt x="13882" y="2027197"/>
                    </a:cubicBezTo>
                    <a:cubicBezTo>
                      <a:pt x="4994" y="2018309"/>
                      <a:pt x="0" y="2006253"/>
                      <a:pt x="0" y="1993682"/>
                    </a:cubicBezTo>
                    <a:lnTo>
                      <a:pt x="0" y="47397"/>
                    </a:lnTo>
                    <a:cubicBezTo>
                      <a:pt x="0" y="34827"/>
                      <a:pt x="4994" y="22771"/>
                      <a:pt x="13882" y="13882"/>
                    </a:cubicBezTo>
                    <a:cubicBezTo>
                      <a:pt x="22771" y="4994"/>
                      <a:pt x="34827" y="0"/>
                      <a:pt x="47397" y="0"/>
                    </a:cubicBezTo>
                    <a:close/>
                  </a:path>
                </a:pathLst>
              </a:custGeom>
              <a:solidFill>
                <a:srgbClr val="04574A">
                  <a:alpha val="88627"/>
                </a:srgbClr>
              </a:solidFill>
              <a:ln w="38100" cap="rnd">
                <a:solidFill>
                  <a:srgbClr val="978252">
                    <a:alpha val="88627"/>
                  </a:srgbClr>
                </a:solidFill>
                <a:prstDash val="solid"/>
                <a:round/>
              </a:ln>
            </p:spPr>
            <p:txBody>
              <a:bodyPr/>
              <a:lstStyle/>
              <a:p>
                <a:endParaRPr lang="en-US"/>
              </a:p>
            </p:txBody>
          </p:sp>
          <p:sp>
            <p:nvSpPr>
              <p:cNvPr id="9" name="TextBox 9"/>
              <p:cNvSpPr txBox="1"/>
              <p:nvPr/>
            </p:nvSpPr>
            <p:spPr>
              <a:xfrm>
                <a:off x="0" y="-19050"/>
                <a:ext cx="2194004" cy="2060130"/>
              </a:xfrm>
              <a:prstGeom prst="rect">
                <a:avLst/>
              </a:prstGeom>
            </p:spPr>
            <p:txBody>
              <a:bodyPr lIns="20197" tIns="20197" rIns="20197" bIns="20197" rtlCol="0" anchor="ctr"/>
              <a:lstStyle/>
              <a:p>
                <a:pPr algn="ctr">
                  <a:lnSpc>
                    <a:spcPts val="1551"/>
                  </a:lnSpc>
                  <a:spcBef>
                    <a:spcPct val="0"/>
                  </a:spcBef>
                </a:pPr>
                <a:endParaRPr/>
              </a:p>
            </p:txBody>
          </p:sp>
        </p:grpSp>
        <p:sp>
          <p:nvSpPr>
            <p:cNvPr id="10" name="TextBox 10"/>
            <p:cNvSpPr txBox="1"/>
            <p:nvPr/>
          </p:nvSpPr>
          <p:spPr>
            <a:xfrm>
              <a:off x="92537" y="85777"/>
              <a:ext cx="7759858" cy="7223219"/>
            </a:xfrm>
            <a:prstGeom prst="rect">
              <a:avLst/>
            </a:prstGeom>
          </p:spPr>
          <p:txBody>
            <a:bodyPr lIns="0" tIns="0" rIns="0" bIns="0" rtlCol="0" anchor="t">
              <a:spAutoFit/>
            </a:bodyPr>
            <a:lstStyle/>
            <a:p>
              <a:pPr algn="ctr">
                <a:lnSpc>
                  <a:spcPts val="2003"/>
                </a:lnSpc>
              </a:pPr>
              <a:endParaRPr/>
            </a:p>
            <a:p>
              <a:pPr algn="ctr">
                <a:lnSpc>
                  <a:spcPts val="3029"/>
                </a:lnSpc>
              </a:pPr>
              <a:r>
                <a:rPr lang="en-US" sz="2164">
                  <a:solidFill>
                    <a:srgbClr val="FFFFFF"/>
                  </a:solidFill>
                  <a:latin typeface="Canva Sans"/>
                  <a:ea typeface="Canva Sans"/>
                  <a:cs typeface="Canva Sans"/>
                  <a:sym typeface="Canva Sans"/>
                </a:rPr>
                <a:t>How blessed are we to have you as our friend. All of us wish to thank you for the many gifts you have given to so many organizations in our community.</a:t>
              </a:r>
            </a:p>
            <a:p>
              <a:pPr algn="ctr">
                <a:lnSpc>
                  <a:spcPts val="2208"/>
                </a:lnSpc>
              </a:pPr>
              <a:r>
                <a:rPr lang="en-US" sz="1577">
                  <a:solidFill>
                    <a:srgbClr val="FFFFFF"/>
                  </a:solidFill>
                  <a:latin typeface="Canva Sans"/>
                  <a:ea typeface="Canva Sans"/>
                  <a:cs typeface="Canva Sans"/>
                  <a:sym typeface="Canva Sans"/>
                </a:rPr>
                <a:t> </a:t>
              </a:r>
            </a:p>
            <a:p>
              <a:pPr algn="ctr">
                <a:lnSpc>
                  <a:spcPts val="3029"/>
                </a:lnSpc>
              </a:pPr>
              <a:r>
                <a:rPr lang="en-US" sz="2164">
                  <a:solidFill>
                    <a:srgbClr val="FFFFFF"/>
                  </a:solidFill>
                  <a:latin typeface="Canva Sans"/>
                  <a:ea typeface="Canva Sans"/>
                  <a:cs typeface="Canva Sans"/>
                  <a:sym typeface="Canva Sans"/>
                </a:rPr>
                <a:t>Congratulations on receiving the 2025 University of Arizona Hispanic Portrait of Excellence Award.</a:t>
              </a:r>
            </a:p>
            <a:p>
              <a:pPr algn="ctr">
                <a:lnSpc>
                  <a:spcPts val="2208"/>
                </a:lnSpc>
              </a:pPr>
              <a:endParaRPr lang="en-US" sz="2164">
                <a:solidFill>
                  <a:srgbClr val="FFFFFF"/>
                </a:solidFill>
                <a:latin typeface="Canva Sans"/>
                <a:ea typeface="Canva Sans"/>
                <a:cs typeface="Canva Sans"/>
                <a:sym typeface="Canva Sans"/>
              </a:endParaRPr>
            </a:p>
            <a:p>
              <a:pPr algn="ctr">
                <a:lnSpc>
                  <a:spcPts val="3029"/>
                </a:lnSpc>
              </a:pPr>
              <a:r>
                <a:rPr lang="en-US" sz="2164">
                  <a:solidFill>
                    <a:srgbClr val="FFFFFF"/>
                  </a:solidFill>
                  <a:latin typeface="Canva Sans"/>
                  <a:ea typeface="Canva Sans"/>
                  <a:cs typeface="Canva Sans"/>
                  <a:sym typeface="Canva Sans"/>
                </a:rPr>
                <a:t>We are so proud of you and love you very much!</a:t>
              </a:r>
            </a:p>
            <a:p>
              <a:pPr algn="ctr">
                <a:lnSpc>
                  <a:spcPts val="2326"/>
                </a:lnSpc>
              </a:pPr>
              <a:endParaRPr lang="en-US" sz="2164">
                <a:solidFill>
                  <a:srgbClr val="FFFFFF"/>
                </a:solidFill>
                <a:latin typeface="Canva Sans"/>
                <a:ea typeface="Canva Sans"/>
                <a:cs typeface="Canva Sans"/>
                <a:sym typeface="Canva Sans"/>
              </a:endParaRPr>
            </a:p>
            <a:p>
              <a:pPr algn="ctr">
                <a:lnSpc>
                  <a:spcPts val="3764"/>
                </a:lnSpc>
                <a:spcBef>
                  <a:spcPct val="0"/>
                </a:spcBef>
              </a:pPr>
              <a:r>
                <a:rPr lang="en-US" sz="2688">
                  <a:solidFill>
                    <a:srgbClr val="FFFFFF"/>
                  </a:solidFill>
                  <a:latin typeface="Parisienne"/>
                  <a:ea typeface="Parisienne"/>
                  <a:cs typeface="Parisienne"/>
                  <a:sym typeface="Parisienne"/>
                </a:rPr>
                <a:t>  -Ginny, Tom, Louise, Lori, Jackie, DeeAnne, Sandy, Gracie, Mike, Judy O.</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04945" y="-598421"/>
            <a:ext cx="11481060" cy="11244115"/>
          </a:xfrm>
          <a:custGeom>
            <a:avLst/>
            <a:gdLst/>
            <a:ahLst/>
            <a:cxnLst/>
            <a:rect l="l" t="t" r="r" b="b"/>
            <a:pathLst>
              <a:path w="11481060" h="11244115">
                <a:moveTo>
                  <a:pt x="0" y="0"/>
                </a:moveTo>
                <a:lnTo>
                  <a:pt x="11481060" y="0"/>
                </a:lnTo>
                <a:lnTo>
                  <a:pt x="11481060" y="11244115"/>
                </a:lnTo>
                <a:lnTo>
                  <a:pt x="0" y="11244115"/>
                </a:lnTo>
                <a:lnTo>
                  <a:pt x="0" y="0"/>
                </a:lnTo>
                <a:close/>
              </a:path>
            </a:pathLst>
          </a:custGeom>
          <a:blipFill>
            <a:blip r:embed="rId2"/>
            <a:stretch>
              <a:fillRect l="-12022" t="-5588" r="-53110" b="-6960"/>
            </a:stretch>
          </a:blipFill>
        </p:spPr>
        <p:txBody>
          <a:bodyPr/>
          <a:lstStyle/>
          <a:p>
            <a:endParaRPr lang="en-US"/>
          </a:p>
        </p:txBody>
      </p:sp>
      <p:grpSp>
        <p:nvGrpSpPr>
          <p:cNvPr id="3" name="Group 3"/>
          <p:cNvGrpSpPr/>
          <p:nvPr/>
        </p:nvGrpSpPr>
        <p:grpSpPr>
          <a:xfrm>
            <a:off x="1557627" y="247231"/>
            <a:ext cx="4963386" cy="9754541"/>
            <a:chOff x="0" y="0"/>
            <a:chExt cx="6617847" cy="13006054"/>
          </a:xfrm>
        </p:grpSpPr>
        <p:grpSp>
          <p:nvGrpSpPr>
            <p:cNvPr id="4" name="Group 4"/>
            <p:cNvGrpSpPr/>
            <p:nvPr/>
          </p:nvGrpSpPr>
          <p:grpSpPr>
            <a:xfrm>
              <a:off x="0" y="0"/>
              <a:ext cx="6617847" cy="13006054"/>
              <a:chOff x="0" y="0"/>
              <a:chExt cx="2039455" cy="4008141"/>
            </a:xfrm>
          </p:grpSpPr>
          <p:sp>
            <p:nvSpPr>
              <p:cNvPr id="5" name="Freeform 5"/>
              <p:cNvSpPr/>
              <p:nvPr/>
            </p:nvSpPr>
            <p:spPr>
              <a:xfrm>
                <a:off x="0" y="0"/>
                <a:ext cx="2039455" cy="4008141"/>
              </a:xfrm>
              <a:custGeom>
                <a:avLst/>
                <a:gdLst/>
                <a:ahLst/>
                <a:cxnLst/>
                <a:rect l="l" t="t" r="r" b="b"/>
                <a:pathLst>
                  <a:path w="2039455" h="4008141">
                    <a:moveTo>
                      <a:pt x="46388" y="0"/>
                    </a:moveTo>
                    <a:lnTo>
                      <a:pt x="1993067" y="0"/>
                    </a:lnTo>
                    <a:cubicBezTo>
                      <a:pt x="2018687" y="0"/>
                      <a:pt x="2039455" y="20769"/>
                      <a:pt x="2039455" y="46388"/>
                    </a:cubicBezTo>
                    <a:lnTo>
                      <a:pt x="2039455" y="3961753"/>
                    </a:lnTo>
                    <a:cubicBezTo>
                      <a:pt x="2039455" y="3987372"/>
                      <a:pt x="2018687" y="4008141"/>
                      <a:pt x="1993067" y="4008141"/>
                    </a:cubicBezTo>
                    <a:lnTo>
                      <a:pt x="46388" y="4008141"/>
                    </a:lnTo>
                    <a:cubicBezTo>
                      <a:pt x="20769" y="4008141"/>
                      <a:pt x="0" y="3987372"/>
                      <a:pt x="0" y="3961753"/>
                    </a:cubicBezTo>
                    <a:lnTo>
                      <a:pt x="0" y="46388"/>
                    </a:lnTo>
                    <a:cubicBezTo>
                      <a:pt x="0" y="20769"/>
                      <a:pt x="20769" y="0"/>
                      <a:pt x="46388" y="0"/>
                    </a:cubicBezTo>
                    <a:close/>
                  </a:path>
                </a:pathLst>
              </a:custGeom>
              <a:solidFill>
                <a:srgbClr val="198B1B">
                  <a:alpha val="85882"/>
                </a:srgbClr>
              </a:solidFill>
              <a:ln w="38100" cap="rnd">
                <a:solidFill>
                  <a:srgbClr val="331653">
                    <a:alpha val="85882"/>
                  </a:srgbClr>
                </a:solidFill>
                <a:prstDash val="solid"/>
                <a:round/>
              </a:ln>
            </p:spPr>
            <p:txBody>
              <a:bodyPr/>
              <a:lstStyle/>
              <a:p>
                <a:endParaRPr lang="en-US"/>
              </a:p>
            </p:txBody>
          </p:sp>
          <p:sp>
            <p:nvSpPr>
              <p:cNvPr id="6" name="TextBox 6"/>
              <p:cNvSpPr txBox="1"/>
              <p:nvPr/>
            </p:nvSpPr>
            <p:spPr>
              <a:xfrm>
                <a:off x="0" y="-19050"/>
                <a:ext cx="2039455" cy="4027191"/>
              </a:xfrm>
              <a:prstGeom prst="rect">
                <a:avLst/>
              </a:prstGeom>
            </p:spPr>
            <p:txBody>
              <a:bodyPr lIns="22201" tIns="22201" rIns="22201" bIns="22201" rtlCol="0" anchor="ctr"/>
              <a:lstStyle/>
              <a:p>
                <a:pPr algn="ctr">
                  <a:lnSpc>
                    <a:spcPts val="1551"/>
                  </a:lnSpc>
                  <a:spcBef>
                    <a:spcPct val="0"/>
                  </a:spcBef>
                </a:pPr>
                <a:endParaRPr/>
              </a:p>
            </p:txBody>
          </p:sp>
        </p:grpSp>
        <p:sp>
          <p:nvSpPr>
            <p:cNvPr id="7" name="TextBox 7"/>
            <p:cNvSpPr txBox="1"/>
            <p:nvPr/>
          </p:nvSpPr>
          <p:spPr>
            <a:xfrm>
              <a:off x="244307" y="156642"/>
              <a:ext cx="6129233" cy="12666798"/>
            </a:xfrm>
            <a:prstGeom prst="rect">
              <a:avLst/>
            </a:prstGeom>
          </p:spPr>
          <p:txBody>
            <a:bodyPr lIns="0" tIns="0" rIns="0" bIns="0" rtlCol="0" anchor="t">
              <a:spAutoFit/>
            </a:bodyPr>
            <a:lstStyle/>
            <a:p>
              <a:pPr algn="ctr">
                <a:lnSpc>
                  <a:spcPts val="3241"/>
                </a:lnSpc>
              </a:pPr>
              <a:endParaRPr/>
            </a:p>
            <a:p>
              <a:pPr algn="ctr">
                <a:lnSpc>
                  <a:spcPts val="3521"/>
                </a:lnSpc>
              </a:pPr>
              <a:r>
                <a:rPr lang="en-US" sz="2515">
                  <a:solidFill>
                    <a:srgbClr val="FFFFFF"/>
                  </a:solidFill>
                  <a:latin typeface="Lovelace Text"/>
                  <a:ea typeface="Lovelace Text"/>
                  <a:cs typeface="Lovelace Text"/>
                  <a:sym typeface="Lovelace Text"/>
                </a:rPr>
                <a:t>CONGRATULATIONS </a:t>
              </a:r>
            </a:p>
            <a:p>
              <a:pPr algn="ctr">
                <a:lnSpc>
                  <a:spcPts val="2420"/>
                </a:lnSpc>
              </a:pPr>
              <a:endParaRPr lang="en-US" sz="2515">
                <a:solidFill>
                  <a:srgbClr val="FFFFFF"/>
                </a:solidFill>
                <a:latin typeface="Lovelace Text"/>
                <a:ea typeface="Lovelace Text"/>
                <a:cs typeface="Lovelace Text"/>
                <a:sym typeface="Lovelace Text"/>
              </a:endParaRPr>
            </a:p>
            <a:p>
              <a:pPr algn="ctr">
                <a:lnSpc>
                  <a:spcPts val="4678"/>
                </a:lnSpc>
              </a:pPr>
              <a:r>
                <a:rPr lang="en-US" sz="3341" b="1">
                  <a:solidFill>
                    <a:srgbClr val="FFFFFF"/>
                  </a:solidFill>
                  <a:latin typeface="Lovelace Text Bold"/>
                  <a:ea typeface="Lovelace Text Bold"/>
                  <a:cs typeface="Lovelace Text Bold"/>
                  <a:sym typeface="Lovelace Text Bold"/>
                </a:rPr>
                <a:t>Czarina</a:t>
              </a:r>
            </a:p>
            <a:p>
              <a:pPr algn="ctr">
                <a:lnSpc>
                  <a:spcPts val="2420"/>
                </a:lnSpc>
              </a:pPr>
              <a:endParaRPr lang="en-US" sz="3341" b="1">
                <a:solidFill>
                  <a:srgbClr val="FFFFFF"/>
                </a:solidFill>
                <a:latin typeface="Lovelace Text Bold"/>
                <a:ea typeface="Lovelace Text Bold"/>
                <a:cs typeface="Lovelace Text Bold"/>
                <a:sym typeface="Lovelace Text Bold"/>
              </a:endParaRPr>
            </a:p>
            <a:p>
              <a:pPr algn="ctr">
                <a:lnSpc>
                  <a:spcPts val="3241"/>
                </a:lnSpc>
              </a:pPr>
              <a:r>
                <a:rPr lang="en-US" sz="2315">
                  <a:solidFill>
                    <a:srgbClr val="FFFFFF"/>
                  </a:solidFill>
                  <a:latin typeface="Lovelace Text"/>
                  <a:ea typeface="Lovelace Text"/>
                  <a:cs typeface="Lovelace Text"/>
                  <a:sym typeface="Lovelace Text"/>
                </a:rPr>
                <a:t>A very well deserved recognition.</a:t>
              </a:r>
            </a:p>
            <a:p>
              <a:pPr algn="ctr">
                <a:lnSpc>
                  <a:spcPts val="3241"/>
                </a:lnSpc>
              </a:pPr>
              <a:r>
                <a:rPr lang="en-US" sz="2315">
                  <a:solidFill>
                    <a:srgbClr val="FFFFFF"/>
                  </a:solidFill>
                  <a:latin typeface="Lovelace Text"/>
                  <a:ea typeface="Lovelace Text"/>
                  <a:cs typeface="Lovelace Text"/>
                  <a:sym typeface="Lovelace Text"/>
                </a:rPr>
                <a:t>You are kind, generous, smart, funny, brave and a shining example to all those who know you.</a:t>
              </a:r>
            </a:p>
            <a:p>
              <a:pPr algn="ctr">
                <a:lnSpc>
                  <a:spcPts val="3241"/>
                </a:lnSpc>
              </a:pPr>
              <a:endParaRPr lang="en-US" sz="2315">
                <a:solidFill>
                  <a:srgbClr val="FFFFFF"/>
                </a:solidFill>
                <a:latin typeface="Lovelace Text"/>
                <a:ea typeface="Lovelace Text"/>
                <a:cs typeface="Lovelace Text"/>
                <a:sym typeface="Lovelace Text"/>
              </a:endParaRPr>
            </a:p>
            <a:p>
              <a:pPr algn="ctr">
                <a:lnSpc>
                  <a:spcPts val="3241"/>
                </a:lnSpc>
              </a:pPr>
              <a:endParaRPr lang="en-US" sz="2315">
                <a:solidFill>
                  <a:srgbClr val="FFFFFF"/>
                </a:solidFill>
                <a:latin typeface="Lovelace Text"/>
                <a:ea typeface="Lovelace Text"/>
                <a:cs typeface="Lovelace Text"/>
                <a:sym typeface="Lovelace Text"/>
              </a:endParaRPr>
            </a:p>
            <a:p>
              <a:pPr algn="ctr">
                <a:lnSpc>
                  <a:spcPts val="3241"/>
                </a:lnSpc>
              </a:pPr>
              <a:endParaRPr lang="en-US" sz="2315">
                <a:solidFill>
                  <a:srgbClr val="FFFFFF"/>
                </a:solidFill>
                <a:latin typeface="Lovelace Text"/>
                <a:ea typeface="Lovelace Text"/>
                <a:cs typeface="Lovelace Text"/>
                <a:sym typeface="Lovelace Text"/>
              </a:endParaRPr>
            </a:p>
            <a:p>
              <a:pPr algn="ctr">
                <a:lnSpc>
                  <a:spcPts val="3241"/>
                </a:lnSpc>
              </a:pPr>
              <a:r>
                <a:rPr lang="en-US" sz="2315">
                  <a:solidFill>
                    <a:srgbClr val="FFFFFF"/>
                  </a:solidFill>
                  <a:latin typeface="Lovelace Text"/>
                  <a:ea typeface="Lovelace Text"/>
                  <a:cs typeface="Lovelace Text"/>
                  <a:sym typeface="Lovelace Text"/>
                </a:rPr>
                <a:t>We are proud of our friendship with you.</a:t>
              </a:r>
            </a:p>
            <a:p>
              <a:pPr algn="ctr">
                <a:lnSpc>
                  <a:spcPts val="2681"/>
                </a:lnSpc>
              </a:pPr>
              <a:endParaRPr lang="en-US" sz="2315">
                <a:solidFill>
                  <a:srgbClr val="FFFFFF"/>
                </a:solidFill>
                <a:latin typeface="Lovelace Text"/>
                <a:ea typeface="Lovelace Text"/>
                <a:cs typeface="Lovelace Text"/>
                <a:sym typeface="Lovelace Text"/>
              </a:endParaRPr>
            </a:p>
            <a:p>
              <a:pPr algn="ctr">
                <a:lnSpc>
                  <a:spcPts val="3472"/>
                </a:lnSpc>
              </a:pPr>
              <a:r>
                <a:rPr lang="en-US" sz="2315">
                  <a:solidFill>
                    <a:srgbClr val="FFFFFF"/>
                  </a:solidFill>
                  <a:latin typeface="Lovelace Text"/>
                  <a:ea typeface="Lovelace Text"/>
                  <a:cs typeface="Lovelace Text"/>
                  <a:sym typeface="Lovelace Text"/>
                </a:rPr>
                <a:t>Love,</a:t>
              </a:r>
            </a:p>
            <a:p>
              <a:pPr algn="ctr">
                <a:lnSpc>
                  <a:spcPts val="6992"/>
                </a:lnSpc>
              </a:pPr>
              <a:r>
                <a:rPr lang="en-US" sz="4661">
                  <a:solidFill>
                    <a:srgbClr val="FFFFFF"/>
                  </a:solidFill>
                  <a:latin typeface="Parisienne"/>
                  <a:ea typeface="Parisienne"/>
                  <a:cs typeface="Parisienne"/>
                  <a:sym typeface="Parisienne"/>
                </a:rPr>
                <a:t> Stuart </a:t>
              </a:r>
            </a:p>
            <a:p>
              <a:pPr algn="ctr">
                <a:lnSpc>
                  <a:spcPts val="4848"/>
                </a:lnSpc>
              </a:pPr>
              <a:r>
                <a:rPr lang="en-US" sz="4661">
                  <a:solidFill>
                    <a:srgbClr val="FFFFFF"/>
                  </a:solidFill>
                  <a:latin typeface="Parisienne"/>
                  <a:ea typeface="Parisienne"/>
                  <a:cs typeface="Parisienne"/>
                  <a:sym typeface="Parisienne"/>
                </a:rPr>
                <a:t>&amp;</a:t>
              </a:r>
            </a:p>
            <a:p>
              <a:pPr algn="ctr">
                <a:lnSpc>
                  <a:spcPts val="4848"/>
                </a:lnSpc>
              </a:pPr>
              <a:r>
                <a:rPr lang="en-US" sz="4661">
                  <a:solidFill>
                    <a:srgbClr val="FFFFFF"/>
                  </a:solidFill>
                  <a:latin typeface="Parisienne"/>
                  <a:ea typeface="Parisienne"/>
                  <a:cs typeface="Parisienne"/>
                  <a:sym typeface="Parisienne"/>
                </a:rPr>
                <a:t>Maureen</a:t>
              </a:r>
            </a:p>
          </p:txBody>
        </p:sp>
      </p:grpSp>
      <p:sp>
        <p:nvSpPr>
          <p:cNvPr id="8" name="Freeform 8"/>
          <p:cNvSpPr/>
          <p:nvPr/>
        </p:nvSpPr>
        <p:spPr>
          <a:xfrm>
            <a:off x="2062566" y="5280649"/>
            <a:ext cx="3647269" cy="433035"/>
          </a:xfrm>
          <a:custGeom>
            <a:avLst/>
            <a:gdLst/>
            <a:ahLst/>
            <a:cxnLst/>
            <a:rect l="l" t="t" r="r" b="b"/>
            <a:pathLst>
              <a:path w="3647269" h="433035">
                <a:moveTo>
                  <a:pt x="0" y="0"/>
                </a:moveTo>
                <a:lnTo>
                  <a:pt x="3647268" y="0"/>
                </a:lnTo>
                <a:lnTo>
                  <a:pt x="3647268" y="433035"/>
                </a:lnTo>
                <a:lnTo>
                  <a:pt x="0" y="433035"/>
                </a:lnTo>
                <a:lnTo>
                  <a:pt x="0" y="0"/>
                </a:lnTo>
                <a:close/>
              </a:path>
            </a:pathLst>
          </a:custGeom>
          <a:blipFill>
            <a:blip r:embed="rId3"/>
            <a:stretch>
              <a:fillRect l="-19971" r="-19708"/>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100549" t="-7117" r="-44652" b="-20062"/>
            </a:stretch>
          </a:blipFill>
        </p:spPr>
        <p:txBody>
          <a:bodyPr/>
          <a:lstStyle/>
          <a:p>
            <a:endParaRPr lang="en-US"/>
          </a:p>
        </p:txBody>
      </p:sp>
      <p:sp>
        <p:nvSpPr>
          <p:cNvPr id="3" name="Freeform 3"/>
          <p:cNvSpPr/>
          <p:nvPr/>
        </p:nvSpPr>
        <p:spPr>
          <a:xfrm>
            <a:off x="702918" y="0"/>
            <a:ext cx="6366565" cy="5093252"/>
          </a:xfrm>
          <a:custGeom>
            <a:avLst/>
            <a:gdLst/>
            <a:ahLst/>
            <a:cxnLst/>
            <a:rect l="l" t="t" r="r" b="b"/>
            <a:pathLst>
              <a:path w="6366565" h="5093252">
                <a:moveTo>
                  <a:pt x="0" y="0"/>
                </a:moveTo>
                <a:lnTo>
                  <a:pt x="6366564" y="0"/>
                </a:lnTo>
                <a:lnTo>
                  <a:pt x="6366564" y="5093252"/>
                </a:lnTo>
                <a:lnTo>
                  <a:pt x="0" y="5093252"/>
                </a:lnTo>
                <a:lnTo>
                  <a:pt x="0" y="0"/>
                </a:lnTo>
                <a:close/>
              </a:path>
            </a:pathLst>
          </a:custGeom>
          <a:blipFill>
            <a:blip r:embed="rId3"/>
            <a:stretch>
              <a:fillRect/>
            </a:stretch>
          </a:blipFill>
        </p:spPr>
        <p:txBody>
          <a:bodyPr/>
          <a:lstStyle/>
          <a:p>
            <a:endParaRPr lang="en-US"/>
          </a:p>
        </p:txBody>
      </p:sp>
      <p:sp>
        <p:nvSpPr>
          <p:cNvPr id="4" name="Freeform 4"/>
          <p:cNvSpPr/>
          <p:nvPr/>
        </p:nvSpPr>
        <p:spPr>
          <a:xfrm>
            <a:off x="702918" y="5093252"/>
            <a:ext cx="6366565" cy="5033794"/>
          </a:xfrm>
          <a:custGeom>
            <a:avLst/>
            <a:gdLst/>
            <a:ahLst/>
            <a:cxnLst/>
            <a:rect l="l" t="t" r="r" b="b"/>
            <a:pathLst>
              <a:path w="6366565" h="5033794">
                <a:moveTo>
                  <a:pt x="0" y="0"/>
                </a:moveTo>
                <a:lnTo>
                  <a:pt x="6366564" y="0"/>
                </a:lnTo>
                <a:lnTo>
                  <a:pt x="6366564" y="5033794"/>
                </a:lnTo>
                <a:lnTo>
                  <a:pt x="0" y="5033794"/>
                </a:lnTo>
                <a:lnTo>
                  <a:pt x="0" y="0"/>
                </a:lnTo>
                <a:close/>
              </a:path>
            </a:pathLst>
          </a:custGeom>
          <a:blipFill>
            <a:blip r:embed="rId4"/>
            <a:stretch>
              <a:fillRect t="-590" b="-590"/>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37889" t="-1136" r="-37889" b="-1136"/>
            </a:stretch>
          </a:blipFill>
        </p:spPr>
        <p:txBody>
          <a:bodyPr/>
          <a:lstStyle/>
          <a:p>
            <a:endParaRPr lang="en-US"/>
          </a:p>
        </p:txBody>
      </p:sp>
      <p:grpSp>
        <p:nvGrpSpPr>
          <p:cNvPr id="3" name="Group 3"/>
          <p:cNvGrpSpPr/>
          <p:nvPr/>
        </p:nvGrpSpPr>
        <p:grpSpPr>
          <a:xfrm>
            <a:off x="166594" y="982022"/>
            <a:ext cx="7401629" cy="8925223"/>
            <a:chOff x="0" y="0"/>
            <a:chExt cx="2580088" cy="3111189"/>
          </a:xfrm>
        </p:grpSpPr>
        <p:sp>
          <p:nvSpPr>
            <p:cNvPr id="4" name="Freeform 4"/>
            <p:cNvSpPr/>
            <p:nvPr/>
          </p:nvSpPr>
          <p:spPr>
            <a:xfrm>
              <a:off x="0" y="0"/>
              <a:ext cx="2580088" cy="3111189"/>
            </a:xfrm>
            <a:custGeom>
              <a:avLst/>
              <a:gdLst/>
              <a:ahLst/>
              <a:cxnLst/>
              <a:rect l="l" t="t" r="r" b="b"/>
              <a:pathLst>
                <a:path w="2580088" h="3111189">
                  <a:moveTo>
                    <a:pt x="21965" y="0"/>
                  </a:moveTo>
                  <a:lnTo>
                    <a:pt x="2558123" y="0"/>
                  </a:lnTo>
                  <a:cubicBezTo>
                    <a:pt x="2570254" y="0"/>
                    <a:pt x="2580088" y="9834"/>
                    <a:pt x="2580088" y="21965"/>
                  </a:cubicBezTo>
                  <a:lnTo>
                    <a:pt x="2580088" y="3089223"/>
                  </a:lnTo>
                  <a:cubicBezTo>
                    <a:pt x="2580088" y="3095049"/>
                    <a:pt x="2577774" y="3100636"/>
                    <a:pt x="2573655" y="3104755"/>
                  </a:cubicBezTo>
                  <a:cubicBezTo>
                    <a:pt x="2569536" y="3108875"/>
                    <a:pt x="2563949" y="3111189"/>
                    <a:pt x="2558123" y="3111189"/>
                  </a:cubicBezTo>
                  <a:lnTo>
                    <a:pt x="21965" y="3111189"/>
                  </a:lnTo>
                  <a:cubicBezTo>
                    <a:pt x="16140" y="3111189"/>
                    <a:pt x="10553" y="3108875"/>
                    <a:pt x="6434" y="3104755"/>
                  </a:cubicBezTo>
                  <a:cubicBezTo>
                    <a:pt x="2314" y="3100636"/>
                    <a:pt x="0" y="3095049"/>
                    <a:pt x="0" y="3089223"/>
                  </a:cubicBezTo>
                  <a:lnTo>
                    <a:pt x="0" y="21965"/>
                  </a:lnTo>
                  <a:cubicBezTo>
                    <a:pt x="0" y="16140"/>
                    <a:pt x="2314" y="10553"/>
                    <a:pt x="6434" y="6434"/>
                  </a:cubicBezTo>
                  <a:cubicBezTo>
                    <a:pt x="10553" y="2314"/>
                    <a:pt x="16140" y="0"/>
                    <a:pt x="21965" y="0"/>
                  </a:cubicBezTo>
                  <a:close/>
                </a:path>
              </a:pathLst>
            </a:custGeom>
            <a:solidFill>
              <a:srgbClr val="FFFFFF">
                <a:alpha val="86667"/>
              </a:srgbClr>
            </a:solidFill>
          </p:spPr>
          <p:txBody>
            <a:bodyPr/>
            <a:lstStyle/>
            <a:p>
              <a:endParaRPr lang="en-US"/>
            </a:p>
          </p:txBody>
        </p:sp>
        <p:sp>
          <p:nvSpPr>
            <p:cNvPr id="5" name="TextBox 5"/>
            <p:cNvSpPr txBox="1"/>
            <p:nvPr/>
          </p:nvSpPr>
          <p:spPr>
            <a:xfrm>
              <a:off x="0" y="-38100"/>
              <a:ext cx="2580088" cy="3149289"/>
            </a:xfrm>
            <a:prstGeom prst="rect">
              <a:avLst/>
            </a:prstGeom>
          </p:spPr>
          <p:txBody>
            <a:bodyPr lIns="50800" tIns="50800" rIns="50800" bIns="50800" rtlCol="0" anchor="ctr"/>
            <a:lstStyle/>
            <a:p>
              <a:pPr algn="ctr">
                <a:lnSpc>
                  <a:spcPts val="2191"/>
                </a:lnSpc>
              </a:pPr>
              <a:endParaRPr/>
            </a:p>
          </p:txBody>
        </p:sp>
      </p:grpSp>
      <p:sp>
        <p:nvSpPr>
          <p:cNvPr id="6" name="Freeform 6"/>
          <p:cNvSpPr/>
          <p:nvPr/>
        </p:nvSpPr>
        <p:spPr>
          <a:xfrm>
            <a:off x="-381753" y="-131034"/>
            <a:ext cx="8416039" cy="1003621"/>
          </a:xfrm>
          <a:custGeom>
            <a:avLst/>
            <a:gdLst/>
            <a:ahLst/>
            <a:cxnLst/>
            <a:rect l="l" t="t" r="r" b="b"/>
            <a:pathLst>
              <a:path w="8416039" h="1003621">
                <a:moveTo>
                  <a:pt x="0" y="0"/>
                </a:moveTo>
                <a:lnTo>
                  <a:pt x="8416039" y="0"/>
                </a:lnTo>
                <a:lnTo>
                  <a:pt x="8416039" y="1003620"/>
                </a:lnTo>
                <a:lnTo>
                  <a:pt x="0" y="1003620"/>
                </a:lnTo>
                <a:lnTo>
                  <a:pt x="0" y="0"/>
                </a:lnTo>
                <a:close/>
              </a:path>
            </a:pathLst>
          </a:custGeom>
          <a:blipFill>
            <a:blip r:embed="rId3"/>
            <a:stretch>
              <a:fillRect l="-26300" r="-26300" b="-103147"/>
            </a:stretch>
          </a:blipFill>
        </p:spPr>
        <p:txBody>
          <a:bodyPr/>
          <a:lstStyle/>
          <a:p>
            <a:endParaRPr lang="en-US"/>
          </a:p>
        </p:txBody>
      </p:sp>
      <p:sp>
        <p:nvSpPr>
          <p:cNvPr id="7" name="TextBox 7"/>
          <p:cNvSpPr txBox="1"/>
          <p:nvPr/>
        </p:nvSpPr>
        <p:spPr>
          <a:xfrm>
            <a:off x="-321820" y="154305"/>
            <a:ext cx="8416039" cy="622935"/>
          </a:xfrm>
          <a:prstGeom prst="rect">
            <a:avLst/>
          </a:prstGeom>
        </p:spPr>
        <p:txBody>
          <a:bodyPr lIns="0" tIns="0" rIns="0" bIns="0" rtlCol="0" anchor="t">
            <a:spAutoFit/>
          </a:bodyPr>
          <a:lstStyle/>
          <a:p>
            <a:pPr algn="ctr">
              <a:lnSpc>
                <a:spcPts val="5040"/>
              </a:lnSpc>
            </a:pPr>
            <a:r>
              <a:rPr lang="en-US" sz="3600">
                <a:solidFill>
                  <a:srgbClr val="AB8C53"/>
                </a:solidFill>
                <a:latin typeface="Droid Serif"/>
                <a:ea typeface="Droid Serif"/>
                <a:cs typeface="Droid Serif"/>
                <a:sym typeface="Droid Serif"/>
              </a:rPr>
              <a:t>UAHA Scholar Story</a:t>
            </a:r>
          </a:p>
        </p:txBody>
      </p:sp>
      <p:sp>
        <p:nvSpPr>
          <p:cNvPr id="8" name="TextBox 8"/>
          <p:cNvSpPr txBox="1"/>
          <p:nvPr/>
        </p:nvSpPr>
        <p:spPr>
          <a:xfrm>
            <a:off x="336713" y="4972050"/>
            <a:ext cx="7098974" cy="4797332"/>
          </a:xfrm>
          <a:prstGeom prst="rect">
            <a:avLst/>
          </a:prstGeom>
        </p:spPr>
        <p:txBody>
          <a:bodyPr lIns="0" tIns="0" rIns="0" bIns="0" rtlCol="0" anchor="t">
            <a:spAutoFit/>
          </a:bodyPr>
          <a:lstStyle/>
          <a:p>
            <a:pPr algn="l">
              <a:lnSpc>
                <a:spcPts val="1868"/>
              </a:lnSpc>
            </a:pPr>
            <a:r>
              <a:rPr lang="en-US" sz="1160">
                <a:solidFill>
                  <a:srgbClr val="100F10"/>
                </a:solidFill>
                <a:latin typeface="Droid Serif"/>
                <a:ea typeface="Droid Serif"/>
                <a:cs typeface="Droid Serif"/>
                <a:sym typeface="Droid Serif"/>
              </a:rPr>
              <a:t>     Being a UAHA Scholar has been one of the most meaningful experiences of my journey at the University of Arizona. It’s not just about the scholarship itself, it’s about the community that I’ve been welcomed into. UAHA has given me a support system I didn’t know I needed. It has become a space where I’ve been able to grow, both academically and personally, in ways I couldn’t have imagined. Being surrounded by people with similar goals and challenges has made me feel like I belong here. UAHA has given me much more than financial support, it has given me a family at UA. </a:t>
            </a:r>
          </a:p>
          <a:p>
            <a:pPr algn="l">
              <a:lnSpc>
                <a:spcPts val="1868"/>
              </a:lnSpc>
            </a:pPr>
            <a:r>
              <a:rPr lang="en-US" sz="1160">
                <a:solidFill>
                  <a:srgbClr val="100F10"/>
                </a:solidFill>
                <a:latin typeface="Droid Serif"/>
                <a:ea typeface="Droid Serif"/>
                <a:cs typeface="Droid Serif"/>
                <a:sym typeface="Droid Serif"/>
              </a:rPr>
              <a:t>     Through UAHA, I’ve had the opportunity to meet individuals who have inspired me, encouraged me, and understood my struggles. These connections have been helping me navigate the ups and downs of university life. I’ve learned so much from this community, not just about how to succeed academically but also about how to persevere through challenges and stay grounded in my purpose. Every interaction within UAHA has contributed to my development, and I feel like I’m part of something bigger than myself.</a:t>
            </a:r>
          </a:p>
          <a:p>
            <a:pPr algn="l">
              <a:lnSpc>
                <a:spcPts val="1868"/>
              </a:lnSpc>
            </a:pPr>
            <a:r>
              <a:rPr lang="en-US" sz="1160">
                <a:solidFill>
                  <a:srgbClr val="100F10"/>
                </a:solidFill>
                <a:latin typeface="Droid Serif"/>
                <a:ea typeface="Droid Serif"/>
                <a:cs typeface="Droid Serif"/>
                <a:sym typeface="Droid Serif"/>
              </a:rPr>
              <a:t>      I would encourage anyone who is eligible to apply for the scholarships UAHA has to offer. Yes, the financial support helps ease the burden, but it’s the sense of community, the relationships, and the shared experiences that make UAHA so special. It’s a network of people who genuinely care and want to see each other succeed, and that’s something rare and invaluable.  </a:t>
            </a:r>
          </a:p>
          <a:p>
            <a:pPr algn="l">
              <a:lnSpc>
                <a:spcPts val="1868"/>
              </a:lnSpc>
            </a:pPr>
            <a:r>
              <a:rPr lang="en-US" sz="1160">
                <a:solidFill>
                  <a:srgbClr val="100F10"/>
                </a:solidFill>
                <a:latin typeface="Droid Serif"/>
                <a:ea typeface="Droid Serif"/>
                <a:cs typeface="Droid Serif"/>
                <a:sym typeface="Droid Serif"/>
              </a:rPr>
              <a:t>      I look forward to staying connected to UAHA after graduation. I want to remain involved, to continue contributing to the community that has given me so much, and to help future scholars in the same way I was supported. UAHA has shaped me into the person I am today, and I hope to give back and stay a part of this incredible family. I am deeply grateful to UAHA for giving me a sense of community and helping me achieve my goals.</a:t>
            </a:r>
          </a:p>
        </p:txBody>
      </p:sp>
      <p:sp>
        <p:nvSpPr>
          <p:cNvPr id="9" name="TextBox 9"/>
          <p:cNvSpPr txBox="1"/>
          <p:nvPr/>
        </p:nvSpPr>
        <p:spPr>
          <a:xfrm>
            <a:off x="3671045" y="2443828"/>
            <a:ext cx="3324115" cy="937929"/>
          </a:xfrm>
          <a:prstGeom prst="rect">
            <a:avLst/>
          </a:prstGeom>
        </p:spPr>
        <p:txBody>
          <a:bodyPr lIns="0" tIns="0" rIns="0" bIns="0" rtlCol="0" anchor="t">
            <a:spAutoFit/>
          </a:bodyPr>
          <a:lstStyle/>
          <a:p>
            <a:pPr algn="ctr">
              <a:lnSpc>
                <a:spcPts val="2512"/>
              </a:lnSpc>
            </a:pPr>
            <a:r>
              <a:rPr lang="en-US" sz="1560" b="1">
                <a:solidFill>
                  <a:srgbClr val="100F10"/>
                </a:solidFill>
                <a:latin typeface="Droid Serif Bold"/>
                <a:ea typeface="Droid Serif Bold"/>
                <a:cs typeface="Droid Serif Bold"/>
                <a:sym typeface="Droid Serif Bold"/>
              </a:rPr>
              <a:t>UAHA Scholar: Krystal Sanchez</a:t>
            </a:r>
          </a:p>
          <a:p>
            <a:pPr algn="ctr">
              <a:lnSpc>
                <a:spcPts val="2512"/>
              </a:lnSpc>
            </a:pPr>
            <a:r>
              <a:rPr lang="en-US" sz="1560" b="1">
                <a:solidFill>
                  <a:srgbClr val="100F10"/>
                </a:solidFill>
                <a:latin typeface="Droid Serif Bold"/>
                <a:ea typeface="Droid Serif Bold"/>
                <a:cs typeface="Droid Serif Bold"/>
                <a:sym typeface="Droid Serif Bold"/>
              </a:rPr>
              <a:t>Junior, Class of 2026 </a:t>
            </a:r>
          </a:p>
          <a:p>
            <a:pPr algn="ctr">
              <a:lnSpc>
                <a:spcPts val="2512"/>
              </a:lnSpc>
            </a:pPr>
            <a:r>
              <a:rPr lang="en-US" sz="1560" b="1">
                <a:solidFill>
                  <a:srgbClr val="100F10"/>
                </a:solidFill>
                <a:latin typeface="Droid Serif Bold"/>
                <a:ea typeface="Droid Serif Bold"/>
                <a:cs typeface="Droid Serif Bold"/>
                <a:sym typeface="Droid Serif Bold"/>
              </a:rPr>
              <a:t>Medicine, German Studies</a:t>
            </a:r>
          </a:p>
        </p:txBody>
      </p:sp>
      <p:sp>
        <p:nvSpPr>
          <p:cNvPr id="10" name="Freeform 10"/>
          <p:cNvSpPr/>
          <p:nvPr/>
        </p:nvSpPr>
        <p:spPr>
          <a:xfrm rot="-30000">
            <a:off x="1006715" y="1473538"/>
            <a:ext cx="2270053" cy="3097302"/>
          </a:xfrm>
          <a:custGeom>
            <a:avLst/>
            <a:gdLst/>
            <a:ahLst/>
            <a:cxnLst/>
            <a:rect l="l" t="t" r="r" b="b"/>
            <a:pathLst>
              <a:path w="2270053" h="3097302">
                <a:moveTo>
                  <a:pt x="0" y="0"/>
                </a:moveTo>
                <a:lnTo>
                  <a:pt x="2270052" y="0"/>
                </a:lnTo>
                <a:lnTo>
                  <a:pt x="2270052" y="3097302"/>
                </a:lnTo>
                <a:lnTo>
                  <a:pt x="0" y="3097302"/>
                </a:lnTo>
                <a:lnTo>
                  <a:pt x="0" y="0"/>
                </a:lnTo>
                <a:close/>
              </a:path>
            </a:pathLst>
          </a:custGeom>
          <a:blipFill>
            <a:blip r:embed="rId4"/>
            <a:stretch>
              <a:fillRect l="-55836" t="-25613" r="-100927"/>
            </a:stretch>
          </a:blipFill>
          <a:ln w="38100" cap="sq">
            <a:solidFill>
              <a:srgbClr val="AB8C53"/>
            </a:solidFill>
            <a:prstDash val="solid"/>
            <a:miter/>
          </a:ln>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37889" t="-1136" r="-37889" b="-1136"/>
            </a:stretch>
          </a:blipFill>
        </p:spPr>
        <p:txBody>
          <a:bodyPr/>
          <a:lstStyle/>
          <a:p>
            <a:endParaRPr lang="en-US"/>
          </a:p>
        </p:txBody>
      </p:sp>
      <p:grpSp>
        <p:nvGrpSpPr>
          <p:cNvPr id="3" name="Group 3"/>
          <p:cNvGrpSpPr/>
          <p:nvPr/>
        </p:nvGrpSpPr>
        <p:grpSpPr>
          <a:xfrm>
            <a:off x="166594" y="982022"/>
            <a:ext cx="7401629" cy="8925223"/>
            <a:chOff x="0" y="0"/>
            <a:chExt cx="2580088" cy="3111189"/>
          </a:xfrm>
        </p:grpSpPr>
        <p:sp>
          <p:nvSpPr>
            <p:cNvPr id="4" name="Freeform 4"/>
            <p:cNvSpPr/>
            <p:nvPr/>
          </p:nvSpPr>
          <p:spPr>
            <a:xfrm>
              <a:off x="0" y="0"/>
              <a:ext cx="2580088" cy="3111189"/>
            </a:xfrm>
            <a:custGeom>
              <a:avLst/>
              <a:gdLst/>
              <a:ahLst/>
              <a:cxnLst/>
              <a:rect l="l" t="t" r="r" b="b"/>
              <a:pathLst>
                <a:path w="2580088" h="3111189">
                  <a:moveTo>
                    <a:pt x="21965" y="0"/>
                  </a:moveTo>
                  <a:lnTo>
                    <a:pt x="2558123" y="0"/>
                  </a:lnTo>
                  <a:cubicBezTo>
                    <a:pt x="2570254" y="0"/>
                    <a:pt x="2580088" y="9834"/>
                    <a:pt x="2580088" y="21965"/>
                  </a:cubicBezTo>
                  <a:lnTo>
                    <a:pt x="2580088" y="3089223"/>
                  </a:lnTo>
                  <a:cubicBezTo>
                    <a:pt x="2580088" y="3095049"/>
                    <a:pt x="2577774" y="3100636"/>
                    <a:pt x="2573655" y="3104755"/>
                  </a:cubicBezTo>
                  <a:cubicBezTo>
                    <a:pt x="2569536" y="3108875"/>
                    <a:pt x="2563949" y="3111189"/>
                    <a:pt x="2558123" y="3111189"/>
                  </a:cubicBezTo>
                  <a:lnTo>
                    <a:pt x="21965" y="3111189"/>
                  </a:lnTo>
                  <a:cubicBezTo>
                    <a:pt x="16140" y="3111189"/>
                    <a:pt x="10553" y="3108875"/>
                    <a:pt x="6434" y="3104755"/>
                  </a:cubicBezTo>
                  <a:cubicBezTo>
                    <a:pt x="2314" y="3100636"/>
                    <a:pt x="0" y="3095049"/>
                    <a:pt x="0" y="3089223"/>
                  </a:cubicBezTo>
                  <a:lnTo>
                    <a:pt x="0" y="21965"/>
                  </a:lnTo>
                  <a:cubicBezTo>
                    <a:pt x="0" y="16140"/>
                    <a:pt x="2314" y="10553"/>
                    <a:pt x="6434" y="6434"/>
                  </a:cubicBezTo>
                  <a:cubicBezTo>
                    <a:pt x="10553" y="2314"/>
                    <a:pt x="16140" y="0"/>
                    <a:pt x="21965" y="0"/>
                  </a:cubicBezTo>
                  <a:close/>
                </a:path>
              </a:pathLst>
            </a:custGeom>
            <a:solidFill>
              <a:srgbClr val="FFFFFF">
                <a:alpha val="86667"/>
              </a:srgbClr>
            </a:solidFill>
          </p:spPr>
          <p:txBody>
            <a:bodyPr/>
            <a:lstStyle/>
            <a:p>
              <a:endParaRPr lang="en-US"/>
            </a:p>
          </p:txBody>
        </p:sp>
        <p:sp>
          <p:nvSpPr>
            <p:cNvPr id="5" name="TextBox 5"/>
            <p:cNvSpPr txBox="1"/>
            <p:nvPr/>
          </p:nvSpPr>
          <p:spPr>
            <a:xfrm>
              <a:off x="0" y="-38100"/>
              <a:ext cx="2580088" cy="3149289"/>
            </a:xfrm>
            <a:prstGeom prst="rect">
              <a:avLst/>
            </a:prstGeom>
          </p:spPr>
          <p:txBody>
            <a:bodyPr lIns="50800" tIns="50800" rIns="50800" bIns="50800" rtlCol="0" anchor="ctr"/>
            <a:lstStyle/>
            <a:p>
              <a:pPr algn="ctr">
                <a:lnSpc>
                  <a:spcPts val="2191"/>
                </a:lnSpc>
              </a:pPr>
              <a:endParaRPr/>
            </a:p>
          </p:txBody>
        </p:sp>
      </p:grpSp>
      <p:sp>
        <p:nvSpPr>
          <p:cNvPr id="6" name="Freeform 6"/>
          <p:cNvSpPr/>
          <p:nvPr/>
        </p:nvSpPr>
        <p:spPr>
          <a:xfrm>
            <a:off x="-381753" y="-131034"/>
            <a:ext cx="8416039" cy="1003621"/>
          </a:xfrm>
          <a:custGeom>
            <a:avLst/>
            <a:gdLst/>
            <a:ahLst/>
            <a:cxnLst/>
            <a:rect l="l" t="t" r="r" b="b"/>
            <a:pathLst>
              <a:path w="8416039" h="1003621">
                <a:moveTo>
                  <a:pt x="0" y="0"/>
                </a:moveTo>
                <a:lnTo>
                  <a:pt x="8416039" y="0"/>
                </a:lnTo>
                <a:lnTo>
                  <a:pt x="8416039" y="1003620"/>
                </a:lnTo>
                <a:lnTo>
                  <a:pt x="0" y="1003620"/>
                </a:lnTo>
                <a:lnTo>
                  <a:pt x="0" y="0"/>
                </a:lnTo>
                <a:close/>
              </a:path>
            </a:pathLst>
          </a:custGeom>
          <a:blipFill>
            <a:blip r:embed="rId3"/>
            <a:stretch>
              <a:fillRect l="-26300" r="-26300" b="-103147"/>
            </a:stretch>
          </a:blipFill>
        </p:spPr>
        <p:txBody>
          <a:bodyPr/>
          <a:lstStyle/>
          <a:p>
            <a:endParaRPr lang="en-US"/>
          </a:p>
        </p:txBody>
      </p:sp>
      <p:sp>
        <p:nvSpPr>
          <p:cNvPr id="7" name="TextBox 7"/>
          <p:cNvSpPr txBox="1"/>
          <p:nvPr/>
        </p:nvSpPr>
        <p:spPr>
          <a:xfrm>
            <a:off x="-321820" y="154305"/>
            <a:ext cx="8416039" cy="622935"/>
          </a:xfrm>
          <a:prstGeom prst="rect">
            <a:avLst/>
          </a:prstGeom>
        </p:spPr>
        <p:txBody>
          <a:bodyPr lIns="0" tIns="0" rIns="0" bIns="0" rtlCol="0" anchor="t">
            <a:spAutoFit/>
          </a:bodyPr>
          <a:lstStyle/>
          <a:p>
            <a:pPr algn="ctr">
              <a:lnSpc>
                <a:spcPts val="5040"/>
              </a:lnSpc>
            </a:pPr>
            <a:r>
              <a:rPr lang="en-US" sz="3600">
                <a:solidFill>
                  <a:srgbClr val="AB8C53"/>
                </a:solidFill>
                <a:latin typeface="Droid Serif"/>
                <a:ea typeface="Droid Serif"/>
                <a:cs typeface="Droid Serif"/>
                <a:sym typeface="Droid Serif"/>
              </a:rPr>
              <a:t>UAHA Scholar Story</a:t>
            </a:r>
          </a:p>
        </p:txBody>
      </p:sp>
      <p:sp>
        <p:nvSpPr>
          <p:cNvPr id="8" name="TextBox 8"/>
          <p:cNvSpPr txBox="1"/>
          <p:nvPr/>
        </p:nvSpPr>
        <p:spPr>
          <a:xfrm>
            <a:off x="655147" y="2224463"/>
            <a:ext cx="3324115" cy="1252254"/>
          </a:xfrm>
          <a:prstGeom prst="rect">
            <a:avLst/>
          </a:prstGeom>
        </p:spPr>
        <p:txBody>
          <a:bodyPr lIns="0" tIns="0" rIns="0" bIns="0" rtlCol="0" anchor="t">
            <a:spAutoFit/>
          </a:bodyPr>
          <a:lstStyle/>
          <a:p>
            <a:pPr algn="ctr">
              <a:lnSpc>
                <a:spcPts val="2512"/>
              </a:lnSpc>
            </a:pPr>
            <a:r>
              <a:rPr lang="en-US" sz="1560" b="1">
                <a:solidFill>
                  <a:srgbClr val="100F10"/>
                </a:solidFill>
                <a:latin typeface="Droid Serif Bold"/>
                <a:ea typeface="Droid Serif Bold"/>
                <a:cs typeface="Droid Serif Bold"/>
                <a:sym typeface="Droid Serif Bold"/>
              </a:rPr>
              <a:t>UAHA Scholar: Raul Torres Junior, Class of 2026 </a:t>
            </a:r>
          </a:p>
          <a:p>
            <a:pPr algn="ctr">
              <a:lnSpc>
                <a:spcPts val="2512"/>
              </a:lnSpc>
            </a:pPr>
            <a:r>
              <a:rPr lang="en-US" sz="1560" b="1">
                <a:solidFill>
                  <a:srgbClr val="100F10"/>
                </a:solidFill>
                <a:latin typeface="Droid Serif Bold"/>
                <a:ea typeface="Droid Serif Bold"/>
                <a:cs typeface="Droid Serif Bold"/>
                <a:sym typeface="Droid Serif Bold"/>
              </a:rPr>
              <a:t>Molecular &amp; Cellular Biology, Business Management</a:t>
            </a:r>
          </a:p>
        </p:txBody>
      </p:sp>
      <p:sp>
        <p:nvSpPr>
          <p:cNvPr id="9" name="TextBox 9"/>
          <p:cNvSpPr txBox="1"/>
          <p:nvPr/>
        </p:nvSpPr>
        <p:spPr>
          <a:xfrm>
            <a:off x="322362" y="4533319"/>
            <a:ext cx="7127675" cy="5254532"/>
          </a:xfrm>
          <a:prstGeom prst="rect">
            <a:avLst/>
          </a:prstGeom>
        </p:spPr>
        <p:txBody>
          <a:bodyPr lIns="0" tIns="0" rIns="0" bIns="0" rtlCol="0" anchor="t">
            <a:spAutoFit/>
          </a:bodyPr>
          <a:lstStyle/>
          <a:p>
            <a:pPr algn="l">
              <a:lnSpc>
                <a:spcPts val="1868"/>
              </a:lnSpc>
            </a:pPr>
            <a:r>
              <a:rPr lang="en-US" sz="1160">
                <a:solidFill>
                  <a:srgbClr val="100F10"/>
                </a:solidFill>
                <a:latin typeface="Droid Serif"/>
                <a:ea typeface="Droid Serif"/>
                <a:cs typeface="Droid Serif"/>
                <a:sym typeface="Droid Serif"/>
              </a:rPr>
              <a:t>    Being a UAHA Scholar has been one of the most impactful moments in my lifetime so far. For once in my life, I have felt the feeling that others truly believe in me, and cheer on my efforts to strive for a better future. UAHA has given me the backbone to strive for it all in life. The UAHA community is very heart-warming and caring. The UAHA scholarship has allowed me to focus more on my academics and extracurriculars, to strengthen my resume to apply to Medical School someday. The UAHA community has provided a welcoming space, and a place where I feel I belong.</a:t>
            </a:r>
          </a:p>
          <a:p>
            <a:pPr algn="l">
              <a:lnSpc>
                <a:spcPts val="1868"/>
              </a:lnSpc>
            </a:pPr>
            <a:r>
              <a:rPr lang="en-US" sz="1160">
                <a:solidFill>
                  <a:srgbClr val="100F10"/>
                </a:solidFill>
                <a:latin typeface="Droid Serif"/>
                <a:ea typeface="Droid Serif"/>
                <a:cs typeface="Droid Serif"/>
                <a:sym typeface="Droid Serif"/>
              </a:rPr>
              <a:t>    Being a UAHA Scholar has made a significant impact on my experience at the UA. I have met many individuals as a UAHA Scholar who have inspired me to strive for more in life. I have been able to connect with many UAHA Scholar’s, who closely relate to me in many ways. That feeling is one of the best feelings in the world, and provides a strong sense of belonging. Which has allowed me to enhance my academics and personal lifestyles.</a:t>
            </a:r>
          </a:p>
          <a:p>
            <a:pPr algn="l">
              <a:lnSpc>
                <a:spcPts val="1868"/>
              </a:lnSpc>
            </a:pPr>
            <a:r>
              <a:rPr lang="en-US" sz="1160">
                <a:solidFill>
                  <a:srgbClr val="100F10"/>
                </a:solidFill>
                <a:latin typeface="Droid Serif"/>
                <a:ea typeface="Droid Serif"/>
                <a:cs typeface="Droid Serif"/>
                <a:sym typeface="Droid Serif"/>
              </a:rPr>
              <a:t>    I would highly encourage others to apply for this scholarship for many reasons. UAHA provides a sense of belonging that I have not found anywhere else at the UA. It also relieves a financial burden, which allows you to pursue other activities. Which for me was to be involved in activities that will enhance my Medical School application. Instead of having to worry how to pay my tuition throughout the school year. However, the scholarship is the least that has made an impact on my life, since being at the UA. The UAHA community is one of the greatest communities I have been a part of, because of the love and support I have received from it every day.</a:t>
            </a:r>
          </a:p>
          <a:p>
            <a:pPr algn="l">
              <a:lnSpc>
                <a:spcPts val="1868"/>
              </a:lnSpc>
            </a:pPr>
            <a:r>
              <a:rPr lang="en-US" sz="1160">
                <a:solidFill>
                  <a:srgbClr val="100F10"/>
                </a:solidFill>
                <a:latin typeface="Droid Serif"/>
                <a:ea typeface="Droid Serif"/>
                <a:cs typeface="Droid Serif"/>
                <a:sym typeface="Droid Serif"/>
              </a:rPr>
              <a:t>    The UAHA is something I would love to be a part of after graduation. I would love to serve as a mentor and provider for other students that are in the same position I once was. The abundant amount of support and guidance that UAHA has provided me is something that I hope to repay some day. UAHA has made a tremendous impact on not only my life, but my family's life as well, which is something that holds deep to my heart.</a:t>
            </a:r>
          </a:p>
        </p:txBody>
      </p:sp>
      <p:sp>
        <p:nvSpPr>
          <p:cNvPr id="10" name="Freeform 10"/>
          <p:cNvSpPr/>
          <p:nvPr/>
        </p:nvSpPr>
        <p:spPr>
          <a:xfrm>
            <a:off x="4224073" y="1308014"/>
            <a:ext cx="2361854" cy="2847027"/>
          </a:xfrm>
          <a:custGeom>
            <a:avLst/>
            <a:gdLst/>
            <a:ahLst/>
            <a:cxnLst/>
            <a:rect l="l" t="t" r="r" b="b"/>
            <a:pathLst>
              <a:path w="2361854" h="2847027">
                <a:moveTo>
                  <a:pt x="0" y="0"/>
                </a:moveTo>
                <a:lnTo>
                  <a:pt x="2361854" y="0"/>
                </a:lnTo>
                <a:lnTo>
                  <a:pt x="2361854" y="2847027"/>
                </a:lnTo>
                <a:lnTo>
                  <a:pt x="0" y="2847027"/>
                </a:lnTo>
                <a:lnTo>
                  <a:pt x="0" y="0"/>
                </a:lnTo>
                <a:close/>
              </a:path>
            </a:pathLst>
          </a:custGeom>
          <a:blipFill>
            <a:blip r:embed="rId4"/>
            <a:stretch>
              <a:fillRect t="-23577" b="-23577"/>
            </a:stretch>
          </a:blipFill>
          <a:ln w="38100" cap="sq">
            <a:solidFill>
              <a:srgbClr val="AB8C53"/>
            </a:solidFill>
            <a:prstDash val="solid"/>
            <a:miter/>
          </a:ln>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24448" t="-1933" r="-73962" b="-1136"/>
            </a:stretch>
          </a:blipFill>
        </p:spPr>
        <p:txBody>
          <a:bodyPr/>
          <a:lstStyle/>
          <a:p>
            <a:endParaRPr lang="en-US"/>
          </a:p>
        </p:txBody>
      </p:sp>
      <p:grpSp>
        <p:nvGrpSpPr>
          <p:cNvPr id="3" name="Group 3"/>
          <p:cNvGrpSpPr/>
          <p:nvPr/>
        </p:nvGrpSpPr>
        <p:grpSpPr>
          <a:xfrm>
            <a:off x="1007482" y="135006"/>
            <a:ext cx="5757435" cy="9788388"/>
            <a:chOff x="0" y="0"/>
            <a:chExt cx="7676580" cy="13051184"/>
          </a:xfrm>
        </p:grpSpPr>
        <p:grpSp>
          <p:nvGrpSpPr>
            <p:cNvPr id="4" name="Group 4"/>
            <p:cNvGrpSpPr/>
            <p:nvPr/>
          </p:nvGrpSpPr>
          <p:grpSpPr>
            <a:xfrm>
              <a:off x="0" y="0"/>
              <a:ext cx="7676580" cy="13051184"/>
              <a:chOff x="0" y="0"/>
              <a:chExt cx="2365730" cy="4022049"/>
            </a:xfrm>
          </p:grpSpPr>
          <p:sp>
            <p:nvSpPr>
              <p:cNvPr id="5" name="Freeform 5"/>
              <p:cNvSpPr/>
              <p:nvPr/>
            </p:nvSpPr>
            <p:spPr>
              <a:xfrm>
                <a:off x="0" y="0"/>
                <a:ext cx="2365730" cy="4022049"/>
              </a:xfrm>
              <a:custGeom>
                <a:avLst/>
                <a:gdLst/>
                <a:ahLst/>
                <a:cxnLst/>
                <a:rect l="l" t="t" r="r" b="b"/>
                <a:pathLst>
                  <a:path w="2365730" h="4022049">
                    <a:moveTo>
                      <a:pt x="39990" y="0"/>
                    </a:moveTo>
                    <a:lnTo>
                      <a:pt x="2325740" y="0"/>
                    </a:lnTo>
                    <a:cubicBezTo>
                      <a:pt x="2336346" y="0"/>
                      <a:pt x="2346518" y="4213"/>
                      <a:pt x="2354017" y="11713"/>
                    </a:cubicBezTo>
                    <a:cubicBezTo>
                      <a:pt x="2361517" y="19212"/>
                      <a:pt x="2365730" y="29384"/>
                      <a:pt x="2365730" y="39990"/>
                    </a:cubicBezTo>
                    <a:lnTo>
                      <a:pt x="2365730" y="3982058"/>
                    </a:lnTo>
                    <a:cubicBezTo>
                      <a:pt x="2365730" y="3992664"/>
                      <a:pt x="2361517" y="4002836"/>
                      <a:pt x="2354017" y="4010336"/>
                    </a:cubicBezTo>
                    <a:cubicBezTo>
                      <a:pt x="2346518" y="4017835"/>
                      <a:pt x="2336346" y="4022049"/>
                      <a:pt x="2325740" y="4022049"/>
                    </a:cubicBezTo>
                    <a:lnTo>
                      <a:pt x="39990" y="4022049"/>
                    </a:lnTo>
                    <a:cubicBezTo>
                      <a:pt x="29384" y="4022049"/>
                      <a:pt x="19212" y="4017835"/>
                      <a:pt x="11713" y="4010336"/>
                    </a:cubicBezTo>
                    <a:cubicBezTo>
                      <a:pt x="4213" y="4002836"/>
                      <a:pt x="0" y="3992664"/>
                      <a:pt x="0" y="3982058"/>
                    </a:cubicBezTo>
                    <a:lnTo>
                      <a:pt x="0" y="39990"/>
                    </a:lnTo>
                    <a:cubicBezTo>
                      <a:pt x="0" y="29384"/>
                      <a:pt x="4213" y="19212"/>
                      <a:pt x="11713" y="11713"/>
                    </a:cubicBezTo>
                    <a:cubicBezTo>
                      <a:pt x="19212" y="4213"/>
                      <a:pt x="29384" y="0"/>
                      <a:pt x="39990" y="0"/>
                    </a:cubicBezTo>
                    <a:close/>
                  </a:path>
                </a:pathLst>
              </a:custGeom>
              <a:solidFill>
                <a:srgbClr val="FFFFFF">
                  <a:alpha val="85882"/>
                </a:srgbClr>
              </a:solidFill>
              <a:ln w="38100" cap="rnd">
                <a:solidFill>
                  <a:srgbClr val="978252">
                    <a:alpha val="85882"/>
                  </a:srgbClr>
                </a:solidFill>
                <a:prstDash val="solid"/>
                <a:round/>
              </a:ln>
            </p:spPr>
            <p:txBody>
              <a:bodyPr/>
              <a:lstStyle/>
              <a:p>
                <a:endParaRPr lang="en-US"/>
              </a:p>
            </p:txBody>
          </p:sp>
          <p:sp>
            <p:nvSpPr>
              <p:cNvPr id="6" name="TextBox 6"/>
              <p:cNvSpPr txBox="1"/>
              <p:nvPr/>
            </p:nvSpPr>
            <p:spPr>
              <a:xfrm>
                <a:off x="0" y="-19050"/>
                <a:ext cx="2365730" cy="4041099"/>
              </a:xfrm>
              <a:prstGeom prst="rect">
                <a:avLst/>
              </a:prstGeom>
            </p:spPr>
            <p:txBody>
              <a:bodyPr lIns="22201" tIns="22201" rIns="22201" bIns="22201" rtlCol="0" anchor="ctr"/>
              <a:lstStyle/>
              <a:p>
                <a:pPr algn="ctr">
                  <a:lnSpc>
                    <a:spcPts val="1551"/>
                  </a:lnSpc>
                  <a:spcBef>
                    <a:spcPct val="0"/>
                  </a:spcBef>
                </a:pPr>
                <a:endParaRPr/>
              </a:p>
            </p:txBody>
          </p:sp>
        </p:grpSp>
        <p:sp>
          <p:nvSpPr>
            <p:cNvPr id="7" name="TextBox 7"/>
            <p:cNvSpPr txBox="1"/>
            <p:nvPr/>
          </p:nvSpPr>
          <p:spPr>
            <a:xfrm>
              <a:off x="283392" y="166167"/>
              <a:ext cx="7109797" cy="12702403"/>
            </a:xfrm>
            <a:prstGeom prst="rect">
              <a:avLst/>
            </a:prstGeom>
          </p:spPr>
          <p:txBody>
            <a:bodyPr lIns="0" tIns="0" rIns="0" bIns="0" rtlCol="0" anchor="t">
              <a:spAutoFit/>
            </a:bodyPr>
            <a:lstStyle/>
            <a:p>
              <a:pPr algn="l">
                <a:lnSpc>
                  <a:spcPts val="2214"/>
                </a:lnSpc>
              </a:pPr>
              <a:endParaRPr/>
            </a:p>
            <a:p>
              <a:pPr algn="l">
                <a:lnSpc>
                  <a:spcPts val="2214"/>
                </a:lnSpc>
              </a:pPr>
              <a:r>
                <a:rPr lang="en-US" sz="1581">
                  <a:solidFill>
                    <a:srgbClr val="05285E"/>
                  </a:solidFill>
                  <a:latin typeface="Lovelace Text"/>
                  <a:ea typeface="Lovelace Text"/>
                  <a:cs typeface="Lovelace Text"/>
                  <a:sym typeface="Lovelace Text"/>
                </a:rPr>
                <a:t>Dear Czarina,</a:t>
              </a:r>
            </a:p>
            <a:p>
              <a:pPr algn="l">
                <a:lnSpc>
                  <a:spcPts val="2214"/>
                </a:lnSpc>
              </a:pPr>
              <a:endParaRPr lang="en-US" sz="1581">
                <a:solidFill>
                  <a:srgbClr val="05285E"/>
                </a:solidFill>
                <a:latin typeface="Lovelace Text"/>
                <a:ea typeface="Lovelace Text"/>
                <a:cs typeface="Lovelace Text"/>
                <a:sym typeface="Lovelace Text"/>
              </a:endParaRPr>
            </a:p>
            <a:p>
              <a:pPr algn="l">
                <a:lnSpc>
                  <a:spcPts val="2214"/>
                </a:lnSpc>
              </a:pPr>
              <a:r>
                <a:rPr lang="en-US" sz="1581">
                  <a:solidFill>
                    <a:srgbClr val="05285E"/>
                  </a:solidFill>
                  <a:latin typeface="Lovelace Text"/>
                  <a:ea typeface="Lovelace Text"/>
                  <a:cs typeface="Lovelace Text"/>
                  <a:sym typeface="Lovelace Text"/>
                </a:rPr>
                <a:t>It is with immense pride and heartfelt gratitude that I congratulate you on being recognized at the 2025 Portraits of Excellence, UAHA's yearly fundraiser honoring outstanding members of our community for their significant contributions to students, the Hispanic community, and education.</a:t>
              </a:r>
            </a:p>
            <a:p>
              <a:pPr algn="l">
                <a:lnSpc>
                  <a:spcPts val="2214"/>
                </a:lnSpc>
              </a:pPr>
              <a:endParaRPr lang="en-US" sz="1581">
                <a:solidFill>
                  <a:srgbClr val="05285E"/>
                </a:solidFill>
                <a:latin typeface="Lovelace Text"/>
                <a:ea typeface="Lovelace Text"/>
                <a:cs typeface="Lovelace Text"/>
                <a:sym typeface="Lovelace Text"/>
              </a:endParaRPr>
            </a:p>
            <a:p>
              <a:pPr algn="l">
                <a:lnSpc>
                  <a:spcPts val="2214"/>
                </a:lnSpc>
              </a:pPr>
              <a:r>
                <a:rPr lang="en-US" sz="1581">
                  <a:solidFill>
                    <a:srgbClr val="05285E"/>
                  </a:solidFill>
                  <a:latin typeface="Lovelace Text"/>
                  <a:ea typeface="Lovelace Text"/>
                  <a:cs typeface="Lovelace Text"/>
                  <a:sym typeface="Lovelace Text"/>
                </a:rPr>
                <a:t>Your extraordinary dedication and unwavering commitment to advancing cardiovascular health through your philanthropy have been transformative. Your generosity has not only empowered groundbreaking research and enhanced patient care at the Sarver Heart Center but has also inspired hope for countless individuals and families.</a:t>
              </a:r>
            </a:p>
            <a:p>
              <a:pPr algn="l">
                <a:lnSpc>
                  <a:spcPts val="2214"/>
                </a:lnSpc>
              </a:pPr>
              <a:endParaRPr lang="en-US" sz="1581">
                <a:solidFill>
                  <a:srgbClr val="05285E"/>
                </a:solidFill>
                <a:latin typeface="Lovelace Text"/>
                <a:ea typeface="Lovelace Text"/>
                <a:cs typeface="Lovelace Text"/>
                <a:sym typeface="Lovelace Text"/>
              </a:endParaRPr>
            </a:p>
            <a:p>
              <a:pPr algn="l">
                <a:lnSpc>
                  <a:spcPts val="2214"/>
                </a:lnSpc>
              </a:pPr>
              <a:r>
                <a:rPr lang="en-US" sz="1581">
                  <a:solidFill>
                    <a:srgbClr val="05285E"/>
                  </a:solidFill>
                  <a:latin typeface="Lovelace Text"/>
                  <a:ea typeface="Lovelace Text"/>
                  <a:cs typeface="Lovelace Text"/>
                  <a:sym typeface="Lovelace Text"/>
                </a:rPr>
                <a:t>Through your leadership and support of the UAHA Endowment Scholarship Fund, you are paving the way for future generations of UAHA scholars at the University of Arizona, creating opportunities and fostering excellence that will impact lives for years to come.</a:t>
              </a:r>
            </a:p>
            <a:p>
              <a:pPr algn="l">
                <a:lnSpc>
                  <a:spcPts val="2214"/>
                </a:lnSpc>
              </a:pPr>
              <a:endParaRPr lang="en-US" sz="1581">
                <a:solidFill>
                  <a:srgbClr val="05285E"/>
                </a:solidFill>
                <a:latin typeface="Lovelace Text"/>
                <a:ea typeface="Lovelace Text"/>
                <a:cs typeface="Lovelace Text"/>
                <a:sym typeface="Lovelace Text"/>
              </a:endParaRPr>
            </a:p>
            <a:p>
              <a:pPr algn="l">
                <a:lnSpc>
                  <a:spcPts val="2214"/>
                </a:lnSpc>
              </a:pPr>
              <a:r>
                <a:rPr lang="en-US" sz="1581">
                  <a:solidFill>
                    <a:srgbClr val="05285E"/>
                  </a:solidFill>
                  <a:latin typeface="Lovelace Text"/>
                  <a:ea typeface="Lovelace Text"/>
                  <a:cs typeface="Lovelace Text"/>
                  <a:sym typeface="Lovelace Text"/>
                </a:rPr>
                <a:t>Thank you, Czarina, for being a true champion of these vital causes. It is an honor to witness and celebrate your enduring impact on our community and beyond.</a:t>
              </a:r>
            </a:p>
            <a:p>
              <a:pPr algn="l">
                <a:lnSpc>
                  <a:spcPts val="2214"/>
                </a:lnSpc>
              </a:pPr>
              <a:endParaRPr lang="en-US" sz="1581">
                <a:solidFill>
                  <a:srgbClr val="05285E"/>
                </a:solidFill>
                <a:latin typeface="Lovelace Text"/>
                <a:ea typeface="Lovelace Text"/>
                <a:cs typeface="Lovelace Text"/>
                <a:sym typeface="Lovelace Text"/>
              </a:endParaRPr>
            </a:p>
            <a:p>
              <a:pPr algn="l">
                <a:lnSpc>
                  <a:spcPts val="2214"/>
                </a:lnSpc>
              </a:pPr>
              <a:r>
                <a:rPr lang="en-US" sz="1581">
                  <a:solidFill>
                    <a:srgbClr val="05285E"/>
                  </a:solidFill>
                  <a:latin typeface="Lovelace Text"/>
                  <a:ea typeface="Lovelace Text"/>
                  <a:cs typeface="Lovelace Text"/>
                  <a:sym typeface="Lovelace Text"/>
                </a:rPr>
                <a:t>With profound appreciation,</a:t>
              </a:r>
            </a:p>
            <a:p>
              <a:pPr algn="l">
                <a:lnSpc>
                  <a:spcPts val="4884"/>
                </a:lnSpc>
                <a:spcBef>
                  <a:spcPct val="0"/>
                </a:spcBef>
              </a:pPr>
              <a:r>
                <a:rPr lang="en-US" sz="3488">
                  <a:solidFill>
                    <a:srgbClr val="05285E"/>
                  </a:solidFill>
                  <a:latin typeface="Parisienne"/>
                  <a:ea typeface="Parisienne"/>
                  <a:cs typeface="Parisienne"/>
                  <a:sym typeface="Parisienne"/>
                </a:rPr>
                <a:t>Hesham Sadek, MD, PhD</a:t>
              </a:r>
            </a:p>
          </p:txBody>
        </p:sp>
      </p:grpSp>
      <p:sp>
        <p:nvSpPr>
          <p:cNvPr id="8" name="Freeform 8"/>
          <p:cNvSpPr/>
          <p:nvPr/>
        </p:nvSpPr>
        <p:spPr>
          <a:xfrm>
            <a:off x="4193914" y="440354"/>
            <a:ext cx="2240414" cy="393355"/>
          </a:xfrm>
          <a:custGeom>
            <a:avLst/>
            <a:gdLst/>
            <a:ahLst/>
            <a:cxnLst/>
            <a:rect l="l" t="t" r="r" b="b"/>
            <a:pathLst>
              <a:path w="2240414" h="393355">
                <a:moveTo>
                  <a:pt x="0" y="0"/>
                </a:moveTo>
                <a:lnTo>
                  <a:pt x="2240414" y="0"/>
                </a:lnTo>
                <a:lnTo>
                  <a:pt x="2240414" y="393356"/>
                </a:lnTo>
                <a:lnTo>
                  <a:pt x="0" y="393356"/>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C1429"/>
        </a:solidFill>
        <a:effectLst/>
      </p:bgPr>
    </p:bg>
    <p:spTree>
      <p:nvGrpSpPr>
        <p:cNvPr id="1" name=""/>
        <p:cNvGrpSpPr/>
        <p:nvPr/>
      </p:nvGrpSpPr>
      <p:grpSpPr>
        <a:xfrm>
          <a:off x="0" y="0"/>
          <a:ext cx="0" cy="0"/>
          <a:chOff x="0" y="0"/>
          <a:chExt cx="0" cy="0"/>
        </a:xfrm>
      </p:grpSpPr>
      <p:sp>
        <p:nvSpPr>
          <p:cNvPr id="2" name="Freeform 2"/>
          <p:cNvSpPr/>
          <p:nvPr/>
        </p:nvSpPr>
        <p:spPr>
          <a:xfrm>
            <a:off x="562585" y="5029200"/>
            <a:ext cx="6987583" cy="5029200"/>
          </a:xfrm>
          <a:custGeom>
            <a:avLst/>
            <a:gdLst/>
            <a:ahLst/>
            <a:cxnLst/>
            <a:rect l="l" t="t" r="r" b="b"/>
            <a:pathLst>
              <a:path w="6987583" h="5029200">
                <a:moveTo>
                  <a:pt x="0" y="0"/>
                </a:moveTo>
                <a:lnTo>
                  <a:pt x="6987583" y="0"/>
                </a:lnTo>
                <a:lnTo>
                  <a:pt x="6987583" y="5029200"/>
                </a:lnTo>
                <a:lnTo>
                  <a:pt x="0" y="5029200"/>
                </a:lnTo>
                <a:lnTo>
                  <a:pt x="0" y="0"/>
                </a:lnTo>
                <a:close/>
              </a:path>
            </a:pathLst>
          </a:custGeom>
          <a:blipFill>
            <a:blip r:embed="rId2"/>
            <a:stretch>
              <a:fillRect t="-555" b="-10596"/>
            </a:stretch>
          </a:blipFill>
        </p:spPr>
        <p:txBody>
          <a:bodyPr/>
          <a:lstStyle/>
          <a:p>
            <a:endParaRPr lang="en-US"/>
          </a:p>
        </p:txBody>
      </p:sp>
      <p:sp>
        <p:nvSpPr>
          <p:cNvPr id="3" name="Freeform 3"/>
          <p:cNvSpPr/>
          <p:nvPr/>
        </p:nvSpPr>
        <p:spPr>
          <a:xfrm>
            <a:off x="-277437" y="-225177"/>
            <a:ext cx="8355050" cy="5254377"/>
          </a:xfrm>
          <a:custGeom>
            <a:avLst/>
            <a:gdLst/>
            <a:ahLst/>
            <a:cxnLst/>
            <a:rect l="l" t="t" r="r" b="b"/>
            <a:pathLst>
              <a:path w="8355050" h="5254377">
                <a:moveTo>
                  <a:pt x="0" y="0"/>
                </a:moveTo>
                <a:lnTo>
                  <a:pt x="8355049" y="0"/>
                </a:lnTo>
                <a:lnTo>
                  <a:pt x="8355049" y="5254377"/>
                </a:lnTo>
                <a:lnTo>
                  <a:pt x="0" y="5254377"/>
                </a:lnTo>
                <a:lnTo>
                  <a:pt x="0" y="0"/>
                </a:lnTo>
                <a:close/>
              </a:path>
            </a:pathLst>
          </a:custGeom>
          <a:blipFill>
            <a:blip r:embed="rId3"/>
            <a:stretch>
              <a:fillRect t="-1101" r="-1619" b="-1101"/>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27117" t="-21752" r="-1470" b="-10585"/>
            </a:stretch>
          </a:blipFill>
        </p:spPr>
        <p:txBody>
          <a:bodyPr/>
          <a:lstStyle/>
          <a:p>
            <a:endParaRPr lang="en-US"/>
          </a:p>
        </p:txBody>
      </p:sp>
      <p:grpSp>
        <p:nvGrpSpPr>
          <p:cNvPr id="3" name="Group 3"/>
          <p:cNvGrpSpPr/>
          <p:nvPr/>
        </p:nvGrpSpPr>
        <p:grpSpPr>
          <a:xfrm>
            <a:off x="898967" y="5155660"/>
            <a:ext cx="5974465" cy="4615675"/>
            <a:chOff x="0" y="0"/>
            <a:chExt cx="7965954" cy="6154234"/>
          </a:xfrm>
        </p:grpSpPr>
        <p:grpSp>
          <p:nvGrpSpPr>
            <p:cNvPr id="4" name="Group 4"/>
            <p:cNvGrpSpPr/>
            <p:nvPr/>
          </p:nvGrpSpPr>
          <p:grpSpPr>
            <a:xfrm>
              <a:off x="0" y="0"/>
              <a:ext cx="7965954" cy="6154234"/>
              <a:chOff x="0" y="0"/>
              <a:chExt cx="2194004" cy="1695015"/>
            </a:xfrm>
          </p:grpSpPr>
          <p:sp>
            <p:nvSpPr>
              <p:cNvPr id="5" name="Freeform 5"/>
              <p:cNvSpPr/>
              <p:nvPr/>
            </p:nvSpPr>
            <p:spPr>
              <a:xfrm>
                <a:off x="0" y="0"/>
                <a:ext cx="2194003" cy="1695015"/>
              </a:xfrm>
              <a:custGeom>
                <a:avLst/>
                <a:gdLst/>
                <a:ahLst/>
                <a:cxnLst/>
                <a:rect l="l" t="t" r="r" b="b"/>
                <a:pathLst>
                  <a:path w="2194003" h="1695015">
                    <a:moveTo>
                      <a:pt x="47397" y="0"/>
                    </a:moveTo>
                    <a:lnTo>
                      <a:pt x="2146606" y="0"/>
                    </a:lnTo>
                    <a:cubicBezTo>
                      <a:pt x="2159177" y="0"/>
                      <a:pt x="2171232" y="4994"/>
                      <a:pt x="2180121" y="13882"/>
                    </a:cubicBezTo>
                    <a:cubicBezTo>
                      <a:pt x="2189010" y="22771"/>
                      <a:pt x="2194003" y="34827"/>
                      <a:pt x="2194003" y="47397"/>
                    </a:cubicBezTo>
                    <a:lnTo>
                      <a:pt x="2194003" y="1647617"/>
                    </a:lnTo>
                    <a:cubicBezTo>
                      <a:pt x="2194003" y="1660188"/>
                      <a:pt x="2189010" y="1672244"/>
                      <a:pt x="2180121" y="1681132"/>
                    </a:cubicBezTo>
                    <a:cubicBezTo>
                      <a:pt x="2171232" y="1690021"/>
                      <a:pt x="2159177" y="1695015"/>
                      <a:pt x="2146606" y="1695015"/>
                    </a:cubicBezTo>
                    <a:lnTo>
                      <a:pt x="47397" y="1695015"/>
                    </a:lnTo>
                    <a:cubicBezTo>
                      <a:pt x="34827" y="1695015"/>
                      <a:pt x="22771" y="1690021"/>
                      <a:pt x="13882" y="1681132"/>
                    </a:cubicBezTo>
                    <a:cubicBezTo>
                      <a:pt x="4994" y="1672244"/>
                      <a:pt x="0" y="1660188"/>
                      <a:pt x="0" y="1647617"/>
                    </a:cubicBezTo>
                    <a:lnTo>
                      <a:pt x="0" y="47397"/>
                    </a:lnTo>
                    <a:cubicBezTo>
                      <a:pt x="0" y="34827"/>
                      <a:pt x="4994" y="22771"/>
                      <a:pt x="13882" y="13882"/>
                    </a:cubicBezTo>
                    <a:cubicBezTo>
                      <a:pt x="22771" y="4994"/>
                      <a:pt x="34827" y="0"/>
                      <a:pt x="47397" y="0"/>
                    </a:cubicBezTo>
                    <a:close/>
                  </a:path>
                </a:pathLst>
              </a:custGeom>
              <a:solidFill>
                <a:srgbClr val="04574A"/>
              </a:solidFill>
              <a:ln w="38100" cap="rnd">
                <a:solidFill>
                  <a:srgbClr val="978252"/>
                </a:solidFill>
                <a:prstDash val="solid"/>
                <a:round/>
              </a:ln>
            </p:spPr>
            <p:txBody>
              <a:bodyPr/>
              <a:lstStyle/>
              <a:p>
                <a:endParaRPr lang="en-US"/>
              </a:p>
            </p:txBody>
          </p:sp>
          <p:sp>
            <p:nvSpPr>
              <p:cNvPr id="6" name="TextBox 6"/>
              <p:cNvSpPr txBox="1"/>
              <p:nvPr/>
            </p:nvSpPr>
            <p:spPr>
              <a:xfrm>
                <a:off x="0" y="-19050"/>
                <a:ext cx="2194004" cy="1714065"/>
              </a:xfrm>
              <a:prstGeom prst="rect">
                <a:avLst/>
              </a:prstGeom>
            </p:spPr>
            <p:txBody>
              <a:bodyPr lIns="20197" tIns="20197" rIns="20197" bIns="20197" rtlCol="0" anchor="ctr"/>
              <a:lstStyle/>
              <a:p>
                <a:pPr algn="ctr">
                  <a:lnSpc>
                    <a:spcPts val="1551"/>
                  </a:lnSpc>
                  <a:spcBef>
                    <a:spcPct val="0"/>
                  </a:spcBef>
                </a:pPr>
                <a:endParaRPr/>
              </a:p>
            </p:txBody>
          </p:sp>
        </p:grpSp>
        <p:sp>
          <p:nvSpPr>
            <p:cNvPr id="7" name="TextBox 7"/>
            <p:cNvSpPr txBox="1"/>
            <p:nvPr/>
          </p:nvSpPr>
          <p:spPr>
            <a:xfrm>
              <a:off x="92537" y="57202"/>
              <a:ext cx="7759858" cy="5995307"/>
            </a:xfrm>
            <a:prstGeom prst="rect">
              <a:avLst/>
            </a:prstGeom>
          </p:spPr>
          <p:txBody>
            <a:bodyPr lIns="0" tIns="0" rIns="0" bIns="0" rtlCol="0" anchor="t">
              <a:spAutoFit/>
            </a:bodyPr>
            <a:lstStyle/>
            <a:p>
              <a:pPr algn="ctr">
                <a:lnSpc>
                  <a:spcPts val="4056"/>
                </a:lnSpc>
              </a:pPr>
              <a:r>
                <a:rPr lang="en-US" sz="2897">
                  <a:solidFill>
                    <a:srgbClr val="FFFFFF"/>
                  </a:solidFill>
                  <a:latin typeface="Canva Sans"/>
                  <a:ea typeface="Canva Sans"/>
                  <a:cs typeface="Canva Sans"/>
                  <a:sym typeface="Canva Sans"/>
                </a:rPr>
                <a:t>CONGRATULATIONS </a:t>
              </a:r>
            </a:p>
            <a:p>
              <a:pPr algn="ctr">
                <a:lnSpc>
                  <a:spcPts val="4056"/>
                </a:lnSpc>
              </a:pPr>
              <a:r>
                <a:rPr lang="en-US" sz="2897">
                  <a:solidFill>
                    <a:srgbClr val="FFFFFF"/>
                  </a:solidFill>
                  <a:latin typeface="Canva Sans"/>
                  <a:ea typeface="Canva Sans"/>
                  <a:cs typeface="Canva Sans"/>
                  <a:sym typeface="Canva Sans"/>
                </a:rPr>
                <a:t>to </a:t>
              </a:r>
            </a:p>
            <a:p>
              <a:pPr algn="ctr">
                <a:lnSpc>
                  <a:spcPts val="4672"/>
                </a:lnSpc>
              </a:pPr>
              <a:r>
                <a:rPr lang="en-US" sz="3337" b="1">
                  <a:solidFill>
                    <a:srgbClr val="FFFFFF"/>
                  </a:solidFill>
                  <a:latin typeface="Canva Sans Bold"/>
                  <a:ea typeface="Canva Sans Bold"/>
                  <a:cs typeface="Canva Sans Bold"/>
                  <a:sym typeface="Canva Sans Bold"/>
                </a:rPr>
                <a:t>Dominic and Czarina</a:t>
              </a:r>
            </a:p>
            <a:p>
              <a:pPr algn="ctr">
                <a:lnSpc>
                  <a:spcPts val="4056"/>
                </a:lnSpc>
              </a:pPr>
              <a:r>
                <a:rPr lang="en-US" sz="2897">
                  <a:solidFill>
                    <a:srgbClr val="FFFFFF"/>
                  </a:solidFill>
                  <a:latin typeface="Canva Sans"/>
                  <a:ea typeface="Canva Sans"/>
                  <a:cs typeface="Canva Sans"/>
                  <a:sym typeface="Canva Sans"/>
                </a:rPr>
                <a:t>The honorees of the UAHA Portraits of Excellence 2025! Your dedication and achievements inspire us all.</a:t>
              </a:r>
            </a:p>
            <a:p>
              <a:pPr algn="ctr">
                <a:lnSpc>
                  <a:spcPts val="2003"/>
                </a:lnSpc>
              </a:pPr>
              <a:endParaRPr lang="en-US" sz="2897">
                <a:solidFill>
                  <a:srgbClr val="FFFFFF"/>
                </a:solidFill>
                <a:latin typeface="Canva Sans"/>
                <a:ea typeface="Canva Sans"/>
                <a:cs typeface="Canva Sans"/>
                <a:sym typeface="Canva Sans"/>
              </a:endParaRPr>
            </a:p>
            <a:p>
              <a:pPr algn="ctr">
                <a:lnSpc>
                  <a:spcPts val="5493"/>
                </a:lnSpc>
                <a:spcBef>
                  <a:spcPct val="0"/>
                </a:spcBef>
              </a:pPr>
              <a:r>
                <a:rPr lang="en-US" sz="3924">
                  <a:solidFill>
                    <a:srgbClr val="FFFFFF"/>
                  </a:solidFill>
                  <a:latin typeface="Parisienne"/>
                  <a:ea typeface="Parisienne"/>
                  <a:cs typeface="Parisienne"/>
                  <a:sym typeface="Parisienne"/>
                </a:rPr>
                <a:t>-The Lohse Ladies</a:t>
              </a:r>
            </a:p>
          </p:txBody>
        </p:sp>
      </p:grpSp>
      <p:sp>
        <p:nvSpPr>
          <p:cNvPr id="8" name="Freeform 8"/>
          <p:cNvSpPr/>
          <p:nvPr/>
        </p:nvSpPr>
        <p:spPr>
          <a:xfrm>
            <a:off x="1826266" y="637032"/>
            <a:ext cx="4119868" cy="4119868"/>
          </a:xfrm>
          <a:custGeom>
            <a:avLst/>
            <a:gdLst/>
            <a:ahLst/>
            <a:cxnLst/>
            <a:rect l="l" t="t" r="r" b="b"/>
            <a:pathLst>
              <a:path w="4119868" h="4119868">
                <a:moveTo>
                  <a:pt x="0" y="0"/>
                </a:moveTo>
                <a:lnTo>
                  <a:pt x="4119868" y="0"/>
                </a:lnTo>
                <a:lnTo>
                  <a:pt x="4119868" y="4119868"/>
                </a:lnTo>
                <a:lnTo>
                  <a:pt x="0" y="4119868"/>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48590" t="-1136" r="-48590" b="-1136"/>
            </a:stretch>
          </a:blipFill>
        </p:spPr>
        <p:txBody>
          <a:bodyPr/>
          <a:lstStyle/>
          <a:p>
            <a:endParaRPr lang="en-US"/>
          </a:p>
        </p:txBody>
      </p:sp>
      <p:sp>
        <p:nvSpPr>
          <p:cNvPr id="3" name="Freeform 3"/>
          <p:cNvSpPr/>
          <p:nvPr/>
        </p:nvSpPr>
        <p:spPr>
          <a:xfrm>
            <a:off x="701040" y="5559362"/>
            <a:ext cx="6370320" cy="3862007"/>
          </a:xfrm>
          <a:custGeom>
            <a:avLst/>
            <a:gdLst/>
            <a:ahLst/>
            <a:cxnLst/>
            <a:rect l="l" t="t" r="r" b="b"/>
            <a:pathLst>
              <a:path w="6370320" h="3862007">
                <a:moveTo>
                  <a:pt x="0" y="0"/>
                </a:moveTo>
                <a:lnTo>
                  <a:pt x="6370320" y="0"/>
                </a:lnTo>
                <a:lnTo>
                  <a:pt x="6370320" y="3862006"/>
                </a:lnTo>
                <a:lnTo>
                  <a:pt x="0" y="3862006"/>
                </a:lnTo>
                <a:lnTo>
                  <a:pt x="0" y="0"/>
                </a:lnTo>
                <a:close/>
              </a:path>
            </a:pathLst>
          </a:custGeom>
          <a:blipFill>
            <a:blip r:embed="rId3"/>
            <a:stretch>
              <a:fillRect/>
            </a:stretch>
          </a:blipFill>
          <a:ln w="38100" cap="sq">
            <a:solidFill>
              <a:srgbClr val="AB8C53"/>
            </a:solidFill>
            <a:prstDash val="solid"/>
            <a:miter/>
          </a:ln>
        </p:spPr>
        <p:txBody>
          <a:bodyPr/>
          <a:lstStyle/>
          <a:p>
            <a:endParaRPr lang="en-US"/>
          </a:p>
        </p:txBody>
      </p:sp>
      <p:grpSp>
        <p:nvGrpSpPr>
          <p:cNvPr id="4" name="Group 4"/>
          <p:cNvGrpSpPr/>
          <p:nvPr/>
        </p:nvGrpSpPr>
        <p:grpSpPr>
          <a:xfrm>
            <a:off x="898967" y="334234"/>
            <a:ext cx="5974465" cy="4714747"/>
            <a:chOff x="0" y="0"/>
            <a:chExt cx="7965954" cy="6286330"/>
          </a:xfrm>
        </p:grpSpPr>
        <p:grpSp>
          <p:nvGrpSpPr>
            <p:cNvPr id="5" name="Group 5"/>
            <p:cNvGrpSpPr/>
            <p:nvPr/>
          </p:nvGrpSpPr>
          <p:grpSpPr>
            <a:xfrm>
              <a:off x="0" y="0"/>
              <a:ext cx="7965954" cy="6286330"/>
              <a:chOff x="0" y="0"/>
              <a:chExt cx="2194004" cy="1731397"/>
            </a:xfrm>
          </p:grpSpPr>
          <p:sp>
            <p:nvSpPr>
              <p:cNvPr id="6" name="Freeform 6"/>
              <p:cNvSpPr/>
              <p:nvPr/>
            </p:nvSpPr>
            <p:spPr>
              <a:xfrm>
                <a:off x="0" y="0"/>
                <a:ext cx="2194003" cy="1731397"/>
              </a:xfrm>
              <a:custGeom>
                <a:avLst/>
                <a:gdLst/>
                <a:ahLst/>
                <a:cxnLst/>
                <a:rect l="l" t="t" r="r" b="b"/>
                <a:pathLst>
                  <a:path w="2194003" h="1731397">
                    <a:moveTo>
                      <a:pt x="47397" y="0"/>
                    </a:moveTo>
                    <a:lnTo>
                      <a:pt x="2146606" y="0"/>
                    </a:lnTo>
                    <a:cubicBezTo>
                      <a:pt x="2159177" y="0"/>
                      <a:pt x="2171232" y="4994"/>
                      <a:pt x="2180121" y="13882"/>
                    </a:cubicBezTo>
                    <a:cubicBezTo>
                      <a:pt x="2189010" y="22771"/>
                      <a:pt x="2194003" y="34827"/>
                      <a:pt x="2194003" y="47397"/>
                    </a:cubicBezTo>
                    <a:lnTo>
                      <a:pt x="2194003" y="1684000"/>
                    </a:lnTo>
                    <a:cubicBezTo>
                      <a:pt x="2194003" y="1710177"/>
                      <a:pt x="2172783" y="1731397"/>
                      <a:pt x="2146606" y="1731397"/>
                    </a:cubicBezTo>
                    <a:lnTo>
                      <a:pt x="47397" y="1731397"/>
                    </a:lnTo>
                    <a:cubicBezTo>
                      <a:pt x="34827" y="1731397"/>
                      <a:pt x="22771" y="1726404"/>
                      <a:pt x="13882" y="1717515"/>
                    </a:cubicBezTo>
                    <a:cubicBezTo>
                      <a:pt x="4994" y="1708626"/>
                      <a:pt x="0" y="1696570"/>
                      <a:pt x="0" y="1684000"/>
                    </a:cubicBezTo>
                    <a:lnTo>
                      <a:pt x="0" y="47397"/>
                    </a:lnTo>
                    <a:cubicBezTo>
                      <a:pt x="0" y="34827"/>
                      <a:pt x="4994" y="22771"/>
                      <a:pt x="13882" y="13882"/>
                    </a:cubicBezTo>
                    <a:cubicBezTo>
                      <a:pt x="22771" y="4994"/>
                      <a:pt x="34827" y="0"/>
                      <a:pt x="47397" y="0"/>
                    </a:cubicBezTo>
                    <a:close/>
                  </a:path>
                </a:pathLst>
              </a:custGeom>
              <a:solidFill>
                <a:srgbClr val="978252"/>
              </a:solidFill>
              <a:ln w="38100" cap="rnd">
                <a:solidFill>
                  <a:srgbClr val="04574A"/>
                </a:solidFill>
                <a:prstDash val="solid"/>
                <a:round/>
              </a:ln>
            </p:spPr>
            <p:txBody>
              <a:bodyPr/>
              <a:lstStyle/>
              <a:p>
                <a:endParaRPr lang="en-US"/>
              </a:p>
            </p:txBody>
          </p:sp>
          <p:sp>
            <p:nvSpPr>
              <p:cNvPr id="7" name="TextBox 7"/>
              <p:cNvSpPr txBox="1"/>
              <p:nvPr/>
            </p:nvSpPr>
            <p:spPr>
              <a:xfrm>
                <a:off x="0" y="-19050"/>
                <a:ext cx="2194004" cy="1750447"/>
              </a:xfrm>
              <a:prstGeom prst="rect">
                <a:avLst/>
              </a:prstGeom>
            </p:spPr>
            <p:txBody>
              <a:bodyPr lIns="20197" tIns="20197" rIns="20197" bIns="20197" rtlCol="0" anchor="ctr"/>
              <a:lstStyle/>
              <a:p>
                <a:pPr algn="ctr">
                  <a:lnSpc>
                    <a:spcPts val="1551"/>
                  </a:lnSpc>
                  <a:spcBef>
                    <a:spcPct val="0"/>
                  </a:spcBef>
                </a:pPr>
                <a:endParaRPr/>
              </a:p>
            </p:txBody>
          </p:sp>
        </p:grpSp>
        <p:sp>
          <p:nvSpPr>
            <p:cNvPr id="8" name="TextBox 8"/>
            <p:cNvSpPr txBox="1"/>
            <p:nvPr/>
          </p:nvSpPr>
          <p:spPr>
            <a:xfrm>
              <a:off x="92537" y="104827"/>
              <a:ext cx="7759858" cy="6079778"/>
            </a:xfrm>
            <a:prstGeom prst="rect">
              <a:avLst/>
            </a:prstGeom>
          </p:spPr>
          <p:txBody>
            <a:bodyPr lIns="0" tIns="0" rIns="0" bIns="0" rtlCol="0" anchor="t">
              <a:spAutoFit/>
            </a:bodyPr>
            <a:lstStyle/>
            <a:p>
              <a:pPr algn="ctr">
                <a:lnSpc>
                  <a:spcPts val="1592"/>
                </a:lnSpc>
              </a:pPr>
              <a:endParaRPr/>
            </a:p>
            <a:p>
              <a:pPr algn="ctr">
                <a:lnSpc>
                  <a:spcPts val="3645"/>
                </a:lnSpc>
              </a:pPr>
              <a:r>
                <a:rPr lang="en-US" sz="2604">
                  <a:solidFill>
                    <a:srgbClr val="FFFFFF"/>
                  </a:solidFill>
                  <a:latin typeface="Canva Sans"/>
                  <a:ea typeface="Canva Sans"/>
                  <a:cs typeface="Canva Sans"/>
                  <a:sym typeface="Canva Sans"/>
                </a:rPr>
                <a:t>Czarina, behind a great man there is always an even greater woman that works hard towards success. We are so happy for you and your achievements. </a:t>
              </a:r>
            </a:p>
            <a:p>
              <a:pPr algn="ctr">
                <a:lnSpc>
                  <a:spcPts val="3645"/>
                </a:lnSpc>
              </a:pPr>
              <a:endParaRPr lang="en-US" sz="2604">
                <a:solidFill>
                  <a:srgbClr val="FFFFFF"/>
                </a:solidFill>
                <a:latin typeface="Canva Sans"/>
                <a:ea typeface="Canva Sans"/>
                <a:cs typeface="Canva Sans"/>
                <a:sym typeface="Canva Sans"/>
              </a:endParaRPr>
            </a:p>
            <a:p>
              <a:pPr algn="ctr">
                <a:lnSpc>
                  <a:spcPts val="3645"/>
                </a:lnSpc>
              </a:pPr>
              <a:r>
                <a:rPr lang="en-US" sz="2604">
                  <a:solidFill>
                    <a:srgbClr val="FFFFFF"/>
                  </a:solidFill>
                  <a:latin typeface="Canva Sans"/>
                  <a:ea typeface="Canva Sans"/>
                  <a:cs typeface="Canva Sans"/>
                  <a:sym typeface="Canva Sans"/>
                </a:rPr>
                <a:t>CONGRATULATIONS!</a:t>
              </a:r>
            </a:p>
            <a:p>
              <a:pPr algn="ctr">
                <a:lnSpc>
                  <a:spcPts val="3645"/>
                </a:lnSpc>
              </a:pPr>
              <a:endParaRPr lang="en-US" sz="2604">
                <a:solidFill>
                  <a:srgbClr val="FFFFFF"/>
                </a:solidFill>
                <a:latin typeface="Canva Sans"/>
                <a:ea typeface="Canva Sans"/>
                <a:cs typeface="Canva Sans"/>
                <a:sym typeface="Canva Sans"/>
              </a:endParaRPr>
            </a:p>
            <a:p>
              <a:pPr algn="ctr">
                <a:lnSpc>
                  <a:spcPts val="6109"/>
                </a:lnSpc>
                <a:spcBef>
                  <a:spcPct val="0"/>
                </a:spcBef>
              </a:pPr>
              <a:r>
                <a:rPr lang="en-US" sz="4364">
                  <a:solidFill>
                    <a:srgbClr val="FFFFFF"/>
                  </a:solidFill>
                  <a:latin typeface="Parisienne"/>
                  <a:ea typeface="Parisienne"/>
                  <a:cs typeface="Parisienne"/>
                  <a:sym typeface="Parisienne"/>
                </a:rPr>
                <a:t>Carlos and Esther Michan</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98286" t="-12206" r="-46915" b="-14973"/>
            </a:stretch>
          </a:blipFill>
        </p:spPr>
        <p:txBody>
          <a:bodyPr/>
          <a:lstStyle/>
          <a:p>
            <a:endParaRPr lang="en-US"/>
          </a:p>
        </p:txBody>
      </p:sp>
      <p:grpSp>
        <p:nvGrpSpPr>
          <p:cNvPr id="3" name="Group 3"/>
          <p:cNvGrpSpPr/>
          <p:nvPr/>
        </p:nvGrpSpPr>
        <p:grpSpPr>
          <a:xfrm>
            <a:off x="-244068" y="2271720"/>
            <a:ext cx="8214047" cy="8115202"/>
            <a:chOff x="0" y="0"/>
            <a:chExt cx="2863284" cy="2828829"/>
          </a:xfrm>
        </p:grpSpPr>
        <p:sp>
          <p:nvSpPr>
            <p:cNvPr id="4" name="Freeform 4"/>
            <p:cNvSpPr/>
            <p:nvPr/>
          </p:nvSpPr>
          <p:spPr>
            <a:xfrm>
              <a:off x="0" y="0"/>
              <a:ext cx="2863284" cy="2828829"/>
            </a:xfrm>
            <a:custGeom>
              <a:avLst/>
              <a:gdLst/>
              <a:ahLst/>
              <a:cxnLst/>
              <a:rect l="l" t="t" r="r" b="b"/>
              <a:pathLst>
                <a:path w="2863284" h="2828829">
                  <a:moveTo>
                    <a:pt x="0" y="0"/>
                  </a:moveTo>
                  <a:lnTo>
                    <a:pt x="2863284" y="0"/>
                  </a:lnTo>
                  <a:lnTo>
                    <a:pt x="2863284" y="2828829"/>
                  </a:lnTo>
                  <a:lnTo>
                    <a:pt x="0" y="2828829"/>
                  </a:lnTo>
                  <a:close/>
                </a:path>
              </a:pathLst>
            </a:custGeom>
            <a:solidFill>
              <a:srgbClr val="FFFFFF"/>
            </a:solidFill>
          </p:spPr>
          <p:txBody>
            <a:bodyPr/>
            <a:lstStyle/>
            <a:p>
              <a:endParaRPr lang="en-US"/>
            </a:p>
          </p:txBody>
        </p:sp>
        <p:sp>
          <p:nvSpPr>
            <p:cNvPr id="5" name="TextBox 5"/>
            <p:cNvSpPr txBox="1"/>
            <p:nvPr/>
          </p:nvSpPr>
          <p:spPr>
            <a:xfrm>
              <a:off x="0" y="-38100"/>
              <a:ext cx="2863284" cy="2866929"/>
            </a:xfrm>
            <a:prstGeom prst="rect">
              <a:avLst/>
            </a:prstGeom>
          </p:spPr>
          <p:txBody>
            <a:bodyPr lIns="50800" tIns="50800" rIns="50800" bIns="50800" rtlCol="0" anchor="ctr"/>
            <a:lstStyle/>
            <a:p>
              <a:pPr algn="ctr">
                <a:lnSpc>
                  <a:spcPts val="2191"/>
                </a:lnSpc>
              </a:pPr>
              <a:endParaRPr/>
            </a:p>
          </p:txBody>
        </p:sp>
      </p:grpSp>
      <p:grpSp>
        <p:nvGrpSpPr>
          <p:cNvPr id="6" name="Group 6"/>
          <p:cNvGrpSpPr/>
          <p:nvPr/>
        </p:nvGrpSpPr>
        <p:grpSpPr>
          <a:xfrm>
            <a:off x="1062781" y="363380"/>
            <a:ext cx="5780403" cy="1858578"/>
            <a:chOff x="0" y="0"/>
            <a:chExt cx="2014955" cy="647870"/>
          </a:xfrm>
        </p:grpSpPr>
        <p:sp>
          <p:nvSpPr>
            <p:cNvPr id="7" name="Freeform 7"/>
            <p:cNvSpPr/>
            <p:nvPr/>
          </p:nvSpPr>
          <p:spPr>
            <a:xfrm>
              <a:off x="0" y="0"/>
              <a:ext cx="2014955" cy="647870"/>
            </a:xfrm>
            <a:custGeom>
              <a:avLst/>
              <a:gdLst/>
              <a:ahLst/>
              <a:cxnLst/>
              <a:rect l="l" t="t" r="r" b="b"/>
              <a:pathLst>
                <a:path w="2014955" h="647870">
                  <a:moveTo>
                    <a:pt x="1007478" y="0"/>
                  </a:moveTo>
                  <a:cubicBezTo>
                    <a:pt x="451063" y="0"/>
                    <a:pt x="0" y="145031"/>
                    <a:pt x="0" y="323935"/>
                  </a:cubicBezTo>
                  <a:cubicBezTo>
                    <a:pt x="0" y="502840"/>
                    <a:pt x="451063" y="647870"/>
                    <a:pt x="1007478" y="647870"/>
                  </a:cubicBezTo>
                  <a:cubicBezTo>
                    <a:pt x="1563892" y="647870"/>
                    <a:pt x="2014955" y="502840"/>
                    <a:pt x="2014955" y="323935"/>
                  </a:cubicBezTo>
                  <a:cubicBezTo>
                    <a:pt x="2014955" y="145031"/>
                    <a:pt x="1563892" y="0"/>
                    <a:pt x="1007478" y="0"/>
                  </a:cubicBezTo>
                  <a:close/>
                </a:path>
              </a:pathLst>
            </a:custGeom>
            <a:solidFill>
              <a:srgbClr val="503E64">
                <a:alpha val="35686"/>
              </a:srgbClr>
            </a:solidFill>
          </p:spPr>
          <p:txBody>
            <a:bodyPr/>
            <a:lstStyle/>
            <a:p>
              <a:endParaRPr lang="en-US"/>
            </a:p>
          </p:txBody>
        </p:sp>
        <p:sp>
          <p:nvSpPr>
            <p:cNvPr id="8" name="TextBox 8"/>
            <p:cNvSpPr txBox="1"/>
            <p:nvPr/>
          </p:nvSpPr>
          <p:spPr>
            <a:xfrm>
              <a:off x="188902" y="22638"/>
              <a:ext cx="1637151" cy="564495"/>
            </a:xfrm>
            <a:prstGeom prst="rect">
              <a:avLst/>
            </a:prstGeom>
          </p:spPr>
          <p:txBody>
            <a:bodyPr lIns="50800" tIns="50800" rIns="50800" bIns="50800" rtlCol="0" anchor="ctr"/>
            <a:lstStyle/>
            <a:p>
              <a:pPr algn="ctr">
                <a:lnSpc>
                  <a:spcPts val="2191"/>
                </a:lnSpc>
              </a:pPr>
              <a:endParaRPr/>
            </a:p>
          </p:txBody>
        </p:sp>
      </p:grpSp>
      <p:grpSp>
        <p:nvGrpSpPr>
          <p:cNvPr id="9" name="Group 9"/>
          <p:cNvGrpSpPr/>
          <p:nvPr/>
        </p:nvGrpSpPr>
        <p:grpSpPr>
          <a:xfrm>
            <a:off x="356910" y="8765741"/>
            <a:ext cx="7125431" cy="1155326"/>
            <a:chOff x="0" y="0"/>
            <a:chExt cx="9500574" cy="1540434"/>
          </a:xfrm>
        </p:grpSpPr>
        <p:grpSp>
          <p:nvGrpSpPr>
            <p:cNvPr id="10" name="Group 10"/>
            <p:cNvGrpSpPr/>
            <p:nvPr/>
          </p:nvGrpSpPr>
          <p:grpSpPr>
            <a:xfrm>
              <a:off x="0" y="0"/>
              <a:ext cx="9500574" cy="1540434"/>
              <a:chOff x="0" y="0"/>
              <a:chExt cx="2709333" cy="439295"/>
            </a:xfrm>
          </p:grpSpPr>
          <p:sp>
            <p:nvSpPr>
              <p:cNvPr id="11" name="Freeform 11"/>
              <p:cNvSpPr/>
              <p:nvPr/>
            </p:nvSpPr>
            <p:spPr>
              <a:xfrm>
                <a:off x="0" y="0"/>
                <a:ext cx="2709333" cy="439295"/>
              </a:xfrm>
              <a:custGeom>
                <a:avLst/>
                <a:gdLst/>
                <a:ahLst/>
                <a:cxnLst/>
                <a:rect l="l" t="t" r="r" b="b"/>
                <a:pathLst>
                  <a:path w="2709333" h="439295">
                    <a:moveTo>
                      <a:pt x="37851" y="0"/>
                    </a:moveTo>
                    <a:lnTo>
                      <a:pt x="2671482" y="0"/>
                    </a:lnTo>
                    <a:cubicBezTo>
                      <a:pt x="2692387" y="0"/>
                      <a:pt x="2709333" y="16946"/>
                      <a:pt x="2709333" y="37851"/>
                    </a:cubicBezTo>
                    <a:lnTo>
                      <a:pt x="2709333" y="401444"/>
                    </a:lnTo>
                    <a:cubicBezTo>
                      <a:pt x="2709333" y="422348"/>
                      <a:pt x="2692387" y="439295"/>
                      <a:pt x="2671482" y="439295"/>
                    </a:cubicBezTo>
                    <a:lnTo>
                      <a:pt x="37851" y="439295"/>
                    </a:lnTo>
                    <a:cubicBezTo>
                      <a:pt x="16946" y="439295"/>
                      <a:pt x="0" y="422348"/>
                      <a:pt x="0" y="401444"/>
                    </a:cubicBezTo>
                    <a:lnTo>
                      <a:pt x="0" y="37851"/>
                    </a:lnTo>
                    <a:cubicBezTo>
                      <a:pt x="0" y="16946"/>
                      <a:pt x="16946" y="0"/>
                      <a:pt x="37851" y="0"/>
                    </a:cubicBezTo>
                    <a:close/>
                  </a:path>
                </a:pathLst>
              </a:custGeom>
              <a:solidFill>
                <a:srgbClr val="E7D088"/>
              </a:solidFill>
            </p:spPr>
            <p:txBody>
              <a:bodyPr/>
              <a:lstStyle/>
              <a:p>
                <a:endParaRPr lang="en-US"/>
              </a:p>
            </p:txBody>
          </p:sp>
          <p:sp>
            <p:nvSpPr>
              <p:cNvPr id="12" name="TextBox 12"/>
              <p:cNvSpPr txBox="1"/>
              <p:nvPr/>
            </p:nvSpPr>
            <p:spPr>
              <a:xfrm>
                <a:off x="0" y="-47625"/>
                <a:ext cx="2709333" cy="486920"/>
              </a:xfrm>
              <a:prstGeom prst="rect">
                <a:avLst/>
              </a:prstGeom>
            </p:spPr>
            <p:txBody>
              <a:bodyPr lIns="50800" tIns="50800" rIns="50800" bIns="50800" rtlCol="0" anchor="ctr"/>
              <a:lstStyle/>
              <a:p>
                <a:pPr algn="ctr">
                  <a:lnSpc>
                    <a:spcPts val="2611"/>
                  </a:lnSpc>
                </a:pPr>
                <a:endParaRPr/>
              </a:p>
            </p:txBody>
          </p:sp>
        </p:grpSp>
        <p:sp>
          <p:nvSpPr>
            <p:cNvPr id="13" name="TextBox 13"/>
            <p:cNvSpPr txBox="1"/>
            <p:nvPr/>
          </p:nvSpPr>
          <p:spPr>
            <a:xfrm>
              <a:off x="273706" y="172780"/>
              <a:ext cx="8953163" cy="1110863"/>
            </a:xfrm>
            <a:prstGeom prst="rect">
              <a:avLst/>
            </a:prstGeom>
          </p:spPr>
          <p:txBody>
            <a:bodyPr lIns="0" tIns="0" rIns="0" bIns="0" rtlCol="0" anchor="t">
              <a:spAutoFit/>
            </a:bodyPr>
            <a:lstStyle/>
            <a:p>
              <a:pPr algn="l">
                <a:lnSpc>
                  <a:spcPts val="2294"/>
                </a:lnSpc>
              </a:pPr>
              <a:r>
                <a:rPr lang="en-US" sz="1424" b="1">
                  <a:solidFill>
                    <a:srgbClr val="100F10"/>
                  </a:solidFill>
                  <a:latin typeface="Droid Serif Bold"/>
                  <a:ea typeface="Droid Serif Bold"/>
                  <a:cs typeface="Droid Serif Bold"/>
                  <a:sym typeface="Droid Serif Bold"/>
                </a:rPr>
                <a:t>2025 Portraits of Excellence Planning Committee: </a:t>
              </a:r>
            </a:p>
            <a:p>
              <a:pPr algn="l">
                <a:lnSpc>
                  <a:spcPts val="2294"/>
                </a:lnSpc>
              </a:pPr>
              <a:r>
                <a:rPr lang="en-US" sz="1424">
                  <a:solidFill>
                    <a:srgbClr val="100F10"/>
                  </a:solidFill>
                  <a:latin typeface="Droid Serif"/>
                  <a:ea typeface="Droid Serif"/>
                  <a:cs typeface="Droid Serif"/>
                  <a:sym typeface="Droid Serif"/>
                </a:rPr>
                <a:t>Letty Molina-Gutierrez, Celina Urquidez, Ramon Gutierrez, Ray Haro, </a:t>
              </a:r>
            </a:p>
            <a:p>
              <a:pPr algn="l">
                <a:lnSpc>
                  <a:spcPts val="2294"/>
                </a:lnSpc>
              </a:pPr>
              <a:r>
                <a:rPr lang="en-US" sz="1424">
                  <a:solidFill>
                    <a:srgbClr val="100F10"/>
                  </a:solidFill>
                  <a:latin typeface="Droid Serif"/>
                  <a:ea typeface="Droid Serif"/>
                  <a:cs typeface="Droid Serif"/>
                  <a:sym typeface="Droid Serif"/>
                </a:rPr>
                <a:t>Anaid Moreno, Emilio Romero, Marga Gamas, Estephania Herrera </a:t>
              </a:r>
            </a:p>
          </p:txBody>
        </p:sp>
      </p:grpSp>
      <p:sp>
        <p:nvSpPr>
          <p:cNvPr id="14" name="Freeform 14"/>
          <p:cNvSpPr/>
          <p:nvPr/>
        </p:nvSpPr>
        <p:spPr>
          <a:xfrm>
            <a:off x="2331720" y="5440030"/>
            <a:ext cx="3108960" cy="310896"/>
          </a:xfrm>
          <a:custGeom>
            <a:avLst/>
            <a:gdLst/>
            <a:ahLst/>
            <a:cxnLst/>
            <a:rect l="l" t="t" r="r" b="b"/>
            <a:pathLst>
              <a:path w="3108960" h="310896">
                <a:moveTo>
                  <a:pt x="0" y="0"/>
                </a:moveTo>
                <a:lnTo>
                  <a:pt x="3108960" y="0"/>
                </a:lnTo>
                <a:lnTo>
                  <a:pt x="3108960" y="310896"/>
                </a:lnTo>
                <a:lnTo>
                  <a:pt x="0" y="310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5"/>
          <p:cNvSpPr txBox="1"/>
          <p:nvPr/>
        </p:nvSpPr>
        <p:spPr>
          <a:xfrm>
            <a:off x="929217" y="1231167"/>
            <a:ext cx="5913967" cy="395078"/>
          </a:xfrm>
          <a:prstGeom prst="rect">
            <a:avLst/>
          </a:prstGeom>
        </p:spPr>
        <p:txBody>
          <a:bodyPr lIns="0" tIns="0" rIns="0" bIns="0" rtlCol="0" anchor="t">
            <a:spAutoFit/>
          </a:bodyPr>
          <a:lstStyle/>
          <a:p>
            <a:pPr algn="ctr">
              <a:lnSpc>
                <a:spcPts val="2862"/>
              </a:lnSpc>
            </a:pPr>
            <a:r>
              <a:rPr lang="en-US" sz="3290" spc="197">
                <a:solidFill>
                  <a:srgbClr val="AB8C53"/>
                </a:solidFill>
                <a:latin typeface="Abril Fatface"/>
                <a:ea typeface="Abril Fatface"/>
                <a:cs typeface="Abril Fatface"/>
                <a:sym typeface="Abril Fatface"/>
              </a:rPr>
              <a:t>CROWNING EXCELLENCE</a:t>
            </a:r>
          </a:p>
        </p:txBody>
      </p:sp>
      <p:sp>
        <p:nvSpPr>
          <p:cNvPr id="16" name="TextBox 16"/>
          <p:cNvSpPr txBox="1"/>
          <p:nvPr/>
        </p:nvSpPr>
        <p:spPr>
          <a:xfrm>
            <a:off x="1648471" y="406311"/>
            <a:ext cx="4761905" cy="656133"/>
          </a:xfrm>
          <a:prstGeom prst="rect">
            <a:avLst/>
          </a:prstGeom>
        </p:spPr>
        <p:txBody>
          <a:bodyPr lIns="0" tIns="0" rIns="0" bIns="0" rtlCol="0" anchor="t">
            <a:spAutoFit/>
          </a:bodyPr>
          <a:lstStyle/>
          <a:p>
            <a:pPr algn="ctr">
              <a:lnSpc>
                <a:spcPts val="5310"/>
              </a:lnSpc>
            </a:pPr>
            <a:r>
              <a:rPr lang="en-US" sz="3792">
                <a:solidFill>
                  <a:srgbClr val="AB8C53"/>
                </a:solidFill>
                <a:latin typeface="Parisienne"/>
                <a:ea typeface="Parisienne"/>
                <a:cs typeface="Parisienne"/>
                <a:sym typeface="Parisienne"/>
              </a:rPr>
              <a:t>Portraits of Excellence</a:t>
            </a:r>
          </a:p>
        </p:txBody>
      </p:sp>
      <p:sp>
        <p:nvSpPr>
          <p:cNvPr id="17" name="TextBox 17"/>
          <p:cNvSpPr txBox="1"/>
          <p:nvPr/>
        </p:nvSpPr>
        <p:spPr>
          <a:xfrm>
            <a:off x="2403228" y="1664885"/>
            <a:ext cx="2965944" cy="538022"/>
          </a:xfrm>
          <a:prstGeom prst="rect">
            <a:avLst/>
          </a:prstGeom>
        </p:spPr>
        <p:txBody>
          <a:bodyPr lIns="0" tIns="0" rIns="0" bIns="0" rtlCol="0" anchor="t">
            <a:spAutoFit/>
          </a:bodyPr>
          <a:lstStyle/>
          <a:p>
            <a:pPr algn="ctr">
              <a:lnSpc>
                <a:spcPts val="4470"/>
              </a:lnSpc>
            </a:pPr>
            <a:r>
              <a:rPr lang="en-US" sz="3193">
                <a:solidFill>
                  <a:srgbClr val="AB8C53"/>
                </a:solidFill>
                <a:latin typeface="Parisienne"/>
                <a:ea typeface="Parisienne"/>
                <a:cs typeface="Parisienne"/>
                <a:sym typeface="Parisienne"/>
              </a:rPr>
              <a:t>Event Schedule</a:t>
            </a:r>
          </a:p>
        </p:txBody>
      </p:sp>
      <p:sp>
        <p:nvSpPr>
          <p:cNvPr id="18" name="TextBox 18"/>
          <p:cNvSpPr txBox="1"/>
          <p:nvPr/>
        </p:nvSpPr>
        <p:spPr>
          <a:xfrm>
            <a:off x="2767497" y="5046718"/>
            <a:ext cx="2237407" cy="298062"/>
          </a:xfrm>
          <a:prstGeom prst="rect">
            <a:avLst/>
          </a:prstGeom>
        </p:spPr>
        <p:txBody>
          <a:bodyPr lIns="0" tIns="0" rIns="0" bIns="0" rtlCol="0" anchor="t">
            <a:spAutoFit/>
          </a:bodyPr>
          <a:lstStyle/>
          <a:p>
            <a:pPr algn="ctr">
              <a:lnSpc>
                <a:spcPts val="2471"/>
              </a:lnSpc>
            </a:pPr>
            <a:r>
              <a:rPr lang="en-US" sz="1765" b="1" spc="123">
                <a:solidFill>
                  <a:srgbClr val="000000"/>
                </a:solidFill>
                <a:latin typeface="Droid Serif Bold"/>
                <a:ea typeface="Droid Serif Bold"/>
                <a:cs typeface="Droid Serif Bold"/>
                <a:sym typeface="Droid Serif Bold"/>
              </a:rPr>
              <a:t>DINNER</a:t>
            </a:r>
          </a:p>
        </p:txBody>
      </p:sp>
      <p:sp>
        <p:nvSpPr>
          <p:cNvPr id="19" name="TextBox 19"/>
          <p:cNvSpPr txBox="1"/>
          <p:nvPr/>
        </p:nvSpPr>
        <p:spPr>
          <a:xfrm>
            <a:off x="2851303" y="2274345"/>
            <a:ext cx="2239712" cy="298062"/>
          </a:xfrm>
          <a:prstGeom prst="rect">
            <a:avLst/>
          </a:prstGeom>
        </p:spPr>
        <p:txBody>
          <a:bodyPr lIns="0" tIns="0" rIns="0" bIns="0" rtlCol="0" anchor="t">
            <a:spAutoFit/>
          </a:bodyPr>
          <a:lstStyle/>
          <a:p>
            <a:pPr algn="ctr">
              <a:lnSpc>
                <a:spcPts val="2471"/>
              </a:lnSpc>
            </a:pPr>
            <a:r>
              <a:rPr lang="en-US" sz="1765" b="1" spc="123">
                <a:solidFill>
                  <a:srgbClr val="000000"/>
                </a:solidFill>
                <a:latin typeface="Droid Serif Bold"/>
                <a:ea typeface="Droid Serif Bold"/>
                <a:cs typeface="Droid Serif Bold"/>
                <a:sym typeface="Droid Serif Bold"/>
              </a:rPr>
              <a:t>CHECK-IN</a:t>
            </a:r>
          </a:p>
        </p:txBody>
      </p:sp>
      <p:sp>
        <p:nvSpPr>
          <p:cNvPr id="20" name="TextBox 20"/>
          <p:cNvSpPr txBox="1"/>
          <p:nvPr/>
        </p:nvSpPr>
        <p:spPr>
          <a:xfrm>
            <a:off x="-323982" y="2648607"/>
            <a:ext cx="8487216" cy="225546"/>
          </a:xfrm>
          <a:prstGeom prst="rect">
            <a:avLst/>
          </a:prstGeom>
        </p:spPr>
        <p:txBody>
          <a:bodyPr lIns="0" tIns="0" rIns="0" bIns="0" rtlCol="0" anchor="t">
            <a:spAutoFit/>
          </a:bodyPr>
          <a:lstStyle/>
          <a:p>
            <a:pPr algn="ctr">
              <a:lnSpc>
                <a:spcPts val="1743"/>
              </a:lnSpc>
            </a:pPr>
            <a:r>
              <a:rPr lang="en-US" sz="1245" spc="87">
                <a:solidFill>
                  <a:srgbClr val="000000"/>
                </a:solidFill>
                <a:latin typeface="Droid Serif"/>
                <a:ea typeface="Droid Serif"/>
                <a:cs typeface="Droid Serif"/>
                <a:sym typeface="Droid Serif"/>
              </a:rPr>
              <a:t>Cocktail Hour, Raffle Entries, Photo Booth &amp; Photos with Wilbur and Wilma Wildcat</a:t>
            </a:r>
          </a:p>
        </p:txBody>
      </p:sp>
      <p:sp>
        <p:nvSpPr>
          <p:cNvPr id="21" name="TextBox 21"/>
          <p:cNvSpPr txBox="1"/>
          <p:nvPr/>
        </p:nvSpPr>
        <p:spPr>
          <a:xfrm>
            <a:off x="1005423" y="3066876"/>
            <a:ext cx="6048002" cy="497266"/>
          </a:xfrm>
          <a:prstGeom prst="rect">
            <a:avLst/>
          </a:prstGeom>
        </p:spPr>
        <p:txBody>
          <a:bodyPr lIns="0" tIns="0" rIns="0" bIns="0" rtlCol="0" anchor="t">
            <a:spAutoFit/>
          </a:bodyPr>
          <a:lstStyle/>
          <a:p>
            <a:pPr algn="ctr">
              <a:lnSpc>
                <a:spcPts val="2023"/>
              </a:lnSpc>
            </a:pPr>
            <a:r>
              <a:rPr lang="en-US" sz="1445" spc="101">
                <a:solidFill>
                  <a:srgbClr val="000000"/>
                </a:solidFill>
                <a:latin typeface="Droid Serif"/>
                <a:ea typeface="Droid Serif"/>
                <a:cs typeface="Droid Serif"/>
                <a:sym typeface="Droid Serif"/>
              </a:rPr>
              <a:t>Lupita Murillo, Retired Investigative Reporter, KVOA News 4</a:t>
            </a:r>
          </a:p>
          <a:p>
            <a:pPr algn="ctr">
              <a:lnSpc>
                <a:spcPts val="1960"/>
              </a:lnSpc>
            </a:pPr>
            <a:r>
              <a:rPr lang="en-US" sz="1400" i="1" spc="98">
                <a:solidFill>
                  <a:srgbClr val="000000"/>
                </a:solidFill>
                <a:latin typeface="Droid Serif Italics"/>
                <a:ea typeface="Droid Serif Italics"/>
                <a:cs typeface="Droid Serif Italics"/>
                <a:sym typeface="Droid Serif Italics"/>
              </a:rPr>
              <a:t>Mistress of Ceremonies</a:t>
            </a:r>
          </a:p>
        </p:txBody>
      </p:sp>
      <p:sp>
        <p:nvSpPr>
          <p:cNvPr id="22" name="TextBox 22"/>
          <p:cNvSpPr txBox="1"/>
          <p:nvPr/>
        </p:nvSpPr>
        <p:spPr>
          <a:xfrm>
            <a:off x="606770" y="4026094"/>
            <a:ext cx="6845308" cy="249041"/>
          </a:xfrm>
          <a:prstGeom prst="rect">
            <a:avLst/>
          </a:prstGeom>
        </p:spPr>
        <p:txBody>
          <a:bodyPr lIns="0" tIns="0" rIns="0" bIns="0" rtlCol="0" anchor="t">
            <a:spAutoFit/>
          </a:bodyPr>
          <a:lstStyle/>
          <a:p>
            <a:pPr algn="ctr">
              <a:lnSpc>
                <a:spcPts val="2023"/>
              </a:lnSpc>
            </a:pPr>
            <a:r>
              <a:rPr lang="en-US" sz="1445" spc="101">
                <a:solidFill>
                  <a:srgbClr val="000000"/>
                </a:solidFill>
                <a:latin typeface="Droid Serif"/>
                <a:ea typeface="Droid Serif"/>
                <a:cs typeface="Droid Serif"/>
                <a:sym typeface="Droid Serif"/>
              </a:rPr>
              <a:t>Letty Molina-Gutierrez, UAHA Board President</a:t>
            </a:r>
          </a:p>
        </p:txBody>
      </p:sp>
      <p:sp>
        <p:nvSpPr>
          <p:cNvPr id="23" name="TextBox 23"/>
          <p:cNvSpPr txBox="1"/>
          <p:nvPr/>
        </p:nvSpPr>
        <p:spPr>
          <a:xfrm>
            <a:off x="2799770" y="3649292"/>
            <a:ext cx="2239712" cy="300602"/>
          </a:xfrm>
          <a:prstGeom prst="rect">
            <a:avLst/>
          </a:prstGeom>
        </p:spPr>
        <p:txBody>
          <a:bodyPr lIns="0" tIns="0" rIns="0" bIns="0" rtlCol="0" anchor="t">
            <a:spAutoFit/>
          </a:bodyPr>
          <a:lstStyle/>
          <a:p>
            <a:pPr algn="ctr">
              <a:lnSpc>
                <a:spcPts val="2331"/>
              </a:lnSpc>
            </a:pPr>
            <a:r>
              <a:rPr lang="en-US" sz="1665" b="1" spc="116">
                <a:solidFill>
                  <a:srgbClr val="000000"/>
                </a:solidFill>
                <a:latin typeface="Droid Serif Bold"/>
                <a:ea typeface="Droid Serif Bold"/>
                <a:cs typeface="Droid Serif Bold"/>
                <a:sym typeface="Droid Serif Bold"/>
              </a:rPr>
              <a:t>Welcome</a:t>
            </a:r>
          </a:p>
        </p:txBody>
      </p:sp>
      <p:sp>
        <p:nvSpPr>
          <p:cNvPr id="24" name="TextBox 24"/>
          <p:cNvSpPr txBox="1"/>
          <p:nvPr/>
        </p:nvSpPr>
        <p:spPr>
          <a:xfrm>
            <a:off x="2179702" y="4426576"/>
            <a:ext cx="3366507" cy="300602"/>
          </a:xfrm>
          <a:prstGeom prst="rect">
            <a:avLst/>
          </a:prstGeom>
        </p:spPr>
        <p:txBody>
          <a:bodyPr lIns="0" tIns="0" rIns="0" bIns="0" rtlCol="0" anchor="t">
            <a:spAutoFit/>
          </a:bodyPr>
          <a:lstStyle/>
          <a:p>
            <a:pPr algn="ctr">
              <a:lnSpc>
                <a:spcPts val="2331"/>
              </a:lnSpc>
            </a:pPr>
            <a:r>
              <a:rPr lang="en-US" sz="1665" b="1" spc="116">
                <a:solidFill>
                  <a:srgbClr val="000000"/>
                </a:solidFill>
                <a:latin typeface="Droid Serif Bold"/>
                <a:ea typeface="Droid Serif Bold"/>
                <a:cs typeface="Droid Serif Bold"/>
                <a:sym typeface="Droid Serif Bold"/>
              </a:rPr>
              <a:t>Land Acknowledgement</a:t>
            </a:r>
          </a:p>
        </p:txBody>
      </p:sp>
      <p:sp>
        <p:nvSpPr>
          <p:cNvPr id="25" name="TextBox 25"/>
          <p:cNvSpPr txBox="1"/>
          <p:nvPr/>
        </p:nvSpPr>
        <p:spPr>
          <a:xfrm>
            <a:off x="530328" y="4755753"/>
            <a:ext cx="6845308" cy="249041"/>
          </a:xfrm>
          <a:prstGeom prst="rect">
            <a:avLst/>
          </a:prstGeom>
        </p:spPr>
        <p:txBody>
          <a:bodyPr lIns="0" tIns="0" rIns="0" bIns="0" rtlCol="0" anchor="t">
            <a:spAutoFit/>
          </a:bodyPr>
          <a:lstStyle/>
          <a:p>
            <a:pPr algn="ctr">
              <a:lnSpc>
                <a:spcPts val="2023"/>
              </a:lnSpc>
            </a:pPr>
            <a:r>
              <a:rPr lang="en-US" sz="1445" spc="101">
                <a:solidFill>
                  <a:srgbClr val="000000"/>
                </a:solidFill>
                <a:latin typeface="Droid Serif"/>
                <a:ea typeface="Droid Serif"/>
                <a:cs typeface="Droid Serif"/>
                <a:sym typeface="Droid Serif"/>
              </a:rPr>
              <a:t>Jonathan Rios, American Indian Alumni President</a:t>
            </a:r>
          </a:p>
        </p:txBody>
      </p:sp>
      <p:sp>
        <p:nvSpPr>
          <p:cNvPr id="26" name="TextBox 26"/>
          <p:cNvSpPr txBox="1"/>
          <p:nvPr/>
        </p:nvSpPr>
        <p:spPr>
          <a:xfrm>
            <a:off x="1898691" y="8337509"/>
            <a:ext cx="3975018" cy="276225"/>
          </a:xfrm>
          <a:prstGeom prst="rect">
            <a:avLst/>
          </a:prstGeom>
        </p:spPr>
        <p:txBody>
          <a:bodyPr lIns="0" tIns="0" rIns="0" bIns="0" rtlCol="0" anchor="t">
            <a:spAutoFit/>
          </a:bodyPr>
          <a:lstStyle/>
          <a:p>
            <a:pPr algn="ctr">
              <a:lnSpc>
                <a:spcPts val="2100"/>
              </a:lnSpc>
            </a:pPr>
            <a:r>
              <a:rPr lang="en-US" sz="1500" b="1" spc="105">
                <a:solidFill>
                  <a:srgbClr val="000000"/>
                </a:solidFill>
                <a:latin typeface="Droid Serif Bold"/>
                <a:ea typeface="Droid Serif Bold"/>
                <a:cs typeface="Droid Serif Bold"/>
                <a:sym typeface="Droid Serif Bold"/>
              </a:rPr>
              <a:t>MUSIC BY DJ KARMUH</a:t>
            </a:r>
          </a:p>
        </p:txBody>
      </p:sp>
      <p:sp>
        <p:nvSpPr>
          <p:cNvPr id="27" name="TextBox 27"/>
          <p:cNvSpPr txBox="1"/>
          <p:nvPr/>
        </p:nvSpPr>
        <p:spPr>
          <a:xfrm>
            <a:off x="1956513" y="5912851"/>
            <a:ext cx="3977323" cy="298062"/>
          </a:xfrm>
          <a:prstGeom prst="rect">
            <a:avLst/>
          </a:prstGeom>
        </p:spPr>
        <p:txBody>
          <a:bodyPr lIns="0" tIns="0" rIns="0" bIns="0" rtlCol="0" anchor="t">
            <a:spAutoFit/>
          </a:bodyPr>
          <a:lstStyle/>
          <a:p>
            <a:pPr algn="ctr">
              <a:lnSpc>
                <a:spcPts val="2471"/>
              </a:lnSpc>
            </a:pPr>
            <a:r>
              <a:rPr lang="en-US" sz="1765" b="1" spc="123">
                <a:solidFill>
                  <a:srgbClr val="000000"/>
                </a:solidFill>
                <a:latin typeface="Droid Serif Bold"/>
                <a:ea typeface="Droid Serif Bold"/>
                <a:cs typeface="Droid Serif Bold"/>
                <a:sym typeface="Droid Serif Bold"/>
              </a:rPr>
              <a:t>AWARD PRESENTATION</a:t>
            </a:r>
          </a:p>
        </p:txBody>
      </p:sp>
      <p:sp>
        <p:nvSpPr>
          <p:cNvPr id="28" name="TextBox 28"/>
          <p:cNvSpPr txBox="1"/>
          <p:nvPr/>
        </p:nvSpPr>
        <p:spPr>
          <a:xfrm>
            <a:off x="2458043" y="7818079"/>
            <a:ext cx="2856314" cy="452755"/>
          </a:xfrm>
          <a:prstGeom prst="rect">
            <a:avLst/>
          </a:prstGeom>
        </p:spPr>
        <p:txBody>
          <a:bodyPr lIns="0" tIns="0" rIns="0" bIns="0" rtlCol="0" anchor="t">
            <a:spAutoFit/>
          </a:bodyPr>
          <a:lstStyle/>
          <a:p>
            <a:pPr algn="ctr">
              <a:lnSpc>
                <a:spcPts val="1820"/>
              </a:lnSpc>
            </a:pPr>
            <a:r>
              <a:rPr lang="en-US" sz="1300" spc="91">
                <a:solidFill>
                  <a:srgbClr val="000000"/>
                </a:solidFill>
                <a:latin typeface="Droid Serif"/>
                <a:ea typeface="Droid Serif"/>
                <a:cs typeface="Droid Serif"/>
                <a:sym typeface="Droid Serif"/>
              </a:rPr>
              <a:t>Raffle winners</a:t>
            </a:r>
          </a:p>
          <a:p>
            <a:pPr algn="ctr">
              <a:lnSpc>
                <a:spcPts val="1820"/>
              </a:lnSpc>
            </a:pPr>
            <a:r>
              <a:rPr lang="en-US" sz="1300" spc="91">
                <a:solidFill>
                  <a:srgbClr val="000000"/>
                </a:solidFill>
                <a:latin typeface="Droid Serif"/>
                <a:ea typeface="Droid Serif"/>
                <a:cs typeface="Droid Serif"/>
                <a:sym typeface="Droid Serif"/>
              </a:rPr>
              <a:t>Closing y Gracias!</a:t>
            </a:r>
          </a:p>
        </p:txBody>
      </p:sp>
      <p:sp>
        <p:nvSpPr>
          <p:cNvPr id="29" name="TextBox 29"/>
          <p:cNvSpPr txBox="1"/>
          <p:nvPr/>
        </p:nvSpPr>
        <p:spPr>
          <a:xfrm>
            <a:off x="2825319" y="7103457"/>
            <a:ext cx="2239712" cy="290195"/>
          </a:xfrm>
          <a:prstGeom prst="rect">
            <a:avLst/>
          </a:prstGeom>
        </p:spPr>
        <p:txBody>
          <a:bodyPr lIns="0" tIns="0" rIns="0" bIns="0" rtlCol="0" anchor="t">
            <a:spAutoFit/>
          </a:bodyPr>
          <a:lstStyle/>
          <a:p>
            <a:pPr algn="ctr">
              <a:lnSpc>
                <a:spcPts val="2380"/>
              </a:lnSpc>
            </a:pPr>
            <a:r>
              <a:rPr lang="en-US" sz="1700" b="1" spc="119">
                <a:solidFill>
                  <a:srgbClr val="000000"/>
                </a:solidFill>
                <a:latin typeface="Droid Serif Bold"/>
                <a:ea typeface="Droid Serif Bold"/>
                <a:cs typeface="Droid Serif Bold"/>
                <a:sym typeface="Droid Serif Bold"/>
              </a:rPr>
              <a:t>UAHA LEGACY</a:t>
            </a:r>
          </a:p>
        </p:txBody>
      </p:sp>
      <p:sp>
        <p:nvSpPr>
          <p:cNvPr id="30" name="TextBox 30"/>
          <p:cNvSpPr txBox="1"/>
          <p:nvPr/>
        </p:nvSpPr>
        <p:spPr>
          <a:xfrm>
            <a:off x="-214184" y="7396439"/>
            <a:ext cx="8487216" cy="250190"/>
          </a:xfrm>
          <a:prstGeom prst="rect">
            <a:avLst/>
          </a:prstGeom>
        </p:spPr>
        <p:txBody>
          <a:bodyPr lIns="0" tIns="0" rIns="0" bIns="0" rtlCol="0" anchor="t">
            <a:spAutoFit/>
          </a:bodyPr>
          <a:lstStyle/>
          <a:p>
            <a:pPr algn="ctr">
              <a:lnSpc>
                <a:spcPts val="1960"/>
              </a:lnSpc>
            </a:pPr>
            <a:r>
              <a:rPr lang="en-US" sz="1400" spc="98">
                <a:solidFill>
                  <a:srgbClr val="000000"/>
                </a:solidFill>
                <a:latin typeface="Droid Serif"/>
                <a:ea typeface="Droid Serif"/>
                <a:cs typeface="Droid Serif"/>
                <a:sym typeface="Droid Serif"/>
              </a:rPr>
              <a:t>Violeta M. Ramos, Governing Board President, Osborn School District</a:t>
            </a:r>
          </a:p>
        </p:txBody>
      </p:sp>
      <p:sp>
        <p:nvSpPr>
          <p:cNvPr id="31" name="TextBox 31"/>
          <p:cNvSpPr txBox="1"/>
          <p:nvPr/>
        </p:nvSpPr>
        <p:spPr>
          <a:xfrm>
            <a:off x="2523545" y="6296638"/>
            <a:ext cx="2792162" cy="276225"/>
          </a:xfrm>
          <a:prstGeom prst="rect">
            <a:avLst/>
          </a:prstGeom>
        </p:spPr>
        <p:txBody>
          <a:bodyPr lIns="0" tIns="0" rIns="0" bIns="0" rtlCol="0" anchor="t">
            <a:spAutoFit/>
          </a:bodyPr>
          <a:lstStyle/>
          <a:p>
            <a:pPr algn="ctr">
              <a:lnSpc>
                <a:spcPts val="2100"/>
              </a:lnSpc>
            </a:pPr>
            <a:r>
              <a:rPr lang="en-US" sz="1500" b="1" spc="105">
                <a:solidFill>
                  <a:srgbClr val="000000"/>
                </a:solidFill>
                <a:latin typeface="Droid Serif Bold"/>
                <a:ea typeface="Droid Serif Bold"/>
                <a:cs typeface="Droid Serif Bold"/>
                <a:sym typeface="Droid Serif Bold"/>
              </a:rPr>
              <a:t>Honoree Recognition</a:t>
            </a:r>
          </a:p>
        </p:txBody>
      </p:sp>
      <p:sp>
        <p:nvSpPr>
          <p:cNvPr id="32" name="TextBox 32"/>
          <p:cNvSpPr txBox="1"/>
          <p:nvPr/>
        </p:nvSpPr>
        <p:spPr>
          <a:xfrm>
            <a:off x="-357408" y="6637880"/>
            <a:ext cx="8487216" cy="298571"/>
          </a:xfrm>
          <a:prstGeom prst="rect">
            <a:avLst/>
          </a:prstGeom>
        </p:spPr>
        <p:txBody>
          <a:bodyPr lIns="0" tIns="0" rIns="0" bIns="0" rtlCol="0" anchor="t">
            <a:spAutoFit/>
          </a:bodyPr>
          <a:lstStyle/>
          <a:p>
            <a:pPr algn="ctr">
              <a:lnSpc>
                <a:spcPts val="2443"/>
              </a:lnSpc>
            </a:pPr>
            <a:r>
              <a:rPr lang="en-US" sz="1745" i="1" spc="122">
                <a:solidFill>
                  <a:srgbClr val="000000"/>
                </a:solidFill>
                <a:latin typeface="Droid Serif Italics"/>
                <a:ea typeface="Droid Serif Italics"/>
                <a:cs typeface="Droid Serif Italics"/>
                <a:sym typeface="Droid Serif Italics"/>
              </a:rPr>
              <a:t>Czarina Lopez &amp; Dominic Ortega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6806" t="-2493" r="-267009" b="-1136"/>
            </a:stretch>
          </a:blipFill>
        </p:spPr>
        <p:txBody>
          <a:bodyPr/>
          <a:lstStyle/>
          <a:p>
            <a:endParaRPr lang="en-US"/>
          </a:p>
        </p:txBody>
      </p:sp>
      <p:grpSp>
        <p:nvGrpSpPr>
          <p:cNvPr id="3" name="Group 3"/>
          <p:cNvGrpSpPr/>
          <p:nvPr/>
        </p:nvGrpSpPr>
        <p:grpSpPr>
          <a:xfrm>
            <a:off x="1007482" y="1693592"/>
            <a:ext cx="5757435" cy="6671216"/>
            <a:chOff x="0" y="0"/>
            <a:chExt cx="7676580" cy="8894954"/>
          </a:xfrm>
        </p:grpSpPr>
        <p:grpSp>
          <p:nvGrpSpPr>
            <p:cNvPr id="4" name="Group 4"/>
            <p:cNvGrpSpPr/>
            <p:nvPr/>
          </p:nvGrpSpPr>
          <p:grpSpPr>
            <a:xfrm>
              <a:off x="0" y="0"/>
              <a:ext cx="7676580" cy="8894954"/>
              <a:chOff x="0" y="0"/>
              <a:chExt cx="2365730" cy="2741202"/>
            </a:xfrm>
          </p:grpSpPr>
          <p:sp>
            <p:nvSpPr>
              <p:cNvPr id="5" name="Freeform 5"/>
              <p:cNvSpPr/>
              <p:nvPr/>
            </p:nvSpPr>
            <p:spPr>
              <a:xfrm>
                <a:off x="0" y="0"/>
                <a:ext cx="2365730" cy="2741202"/>
              </a:xfrm>
              <a:custGeom>
                <a:avLst/>
                <a:gdLst/>
                <a:ahLst/>
                <a:cxnLst/>
                <a:rect l="l" t="t" r="r" b="b"/>
                <a:pathLst>
                  <a:path w="2365730" h="2741202">
                    <a:moveTo>
                      <a:pt x="39990" y="0"/>
                    </a:moveTo>
                    <a:lnTo>
                      <a:pt x="2325740" y="0"/>
                    </a:lnTo>
                    <a:cubicBezTo>
                      <a:pt x="2336346" y="0"/>
                      <a:pt x="2346518" y="4213"/>
                      <a:pt x="2354017" y="11713"/>
                    </a:cubicBezTo>
                    <a:cubicBezTo>
                      <a:pt x="2361517" y="19212"/>
                      <a:pt x="2365730" y="29384"/>
                      <a:pt x="2365730" y="39990"/>
                    </a:cubicBezTo>
                    <a:lnTo>
                      <a:pt x="2365730" y="2701212"/>
                    </a:lnTo>
                    <a:cubicBezTo>
                      <a:pt x="2365730" y="2711818"/>
                      <a:pt x="2361517" y="2721990"/>
                      <a:pt x="2354017" y="2729490"/>
                    </a:cubicBezTo>
                    <a:cubicBezTo>
                      <a:pt x="2346518" y="2736989"/>
                      <a:pt x="2336346" y="2741202"/>
                      <a:pt x="2325740" y="2741202"/>
                    </a:cubicBezTo>
                    <a:lnTo>
                      <a:pt x="39990" y="2741202"/>
                    </a:lnTo>
                    <a:cubicBezTo>
                      <a:pt x="29384" y="2741202"/>
                      <a:pt x="19212" y="2736989"/>
                      <a:pt x="11713" y="2729490"/>
                    </a:cubicBezTo>
                    <a:cubicBezTo>
                      <a:pt x="4213" y="2721990"/>
                      <a:pt x="0" y="2711818"/>
                      <a:pt x="0" y="2701212"/>
                    </a:cubicBezTo>
                    <a:lnTo>
                      <a:pt x="0" y="39990"/>
                    </a:lnTo>
                    <a:cubicBezTo>
                      <a:pt x="0" y="29384"/>
                      <a:pt x="4213" y="19212"/>
                      <a:pt x="11713" y="11713"/>
                    </a:cubicBezTo>
                    <a:cubicBezTo>
                      <a:pt x="19212" y="4213"/>
                      <a:pt x="29384" y="0"/>
                      <a:pt x="39990" y="0"/>
                    </a:cubicBezTo>
                    <a:close/>
                  </a:path>
                </a:pathLst>
              </a:custGeom>
              <a:solidFill>
                <a:srgbClr val="FFFFFF">
                  <a:alpha val="85882"/>
                </a:srgbClr>
              </a:solidFill>
              <a:ln w="38100" cap="rnd">
                <a:solidFill>
                  <a:srgbClr val="978252">
                    <a:alpha val="85882"/>
                  </a:srgbClr>
                </a:solidFill>
                <a:prstDash val="solid"/>
                <a:round/>
              </a:ln>
            </p:spPr>
            <p:txBody>
              <a:bodyPr/>
              <a:lstStyle/>
              <a:p>
                <a:endParaRPr lang="en-US"/>
              </a:p>
            </p:txBody>
          </p:sp>
          <p:sp>
            <p:nvSpPr>
              <p:cNvPr id="6" name="TextBox 6"/>
              <p:cNvSpPr txBox="1"/>
              <p:nvPr/>
            </p:nvSpPr>
            <p:spPr>
              <a:xfrm>
                <a:off x="0" y="-19050"/>
                <a:ext cx="2365730" cy="2760252"/>
              </a:xfrm>
              <a:prstGeom prst="rect">
                <a:avLst/>
              </a:prstGeom>
            </p:spPr>
            <p:txBody>
              <a:bodyPr lIns="22201" tIns="22201" rIns="22201" bIns="22201" rtlCol="0" anchor="ctr"/>
              <a:lstStyle/>
              <a:p>
                <a:pPr algn="ctr">
                  <a:lnSpc>
                    <a:spcPts val="1551"/>
                  </a:lnSpc>
                  <a:spcBef>
                    <a:spcPct val="0"/>
                  </a:spcBef>
                </a:pPr>
                <a:endParaRPr/>
              </a:p>
            </p:txBody>
          </p:sp>
        </p:grpSp>
        <p:sp>
          <p:nvSpPr>
            <p:cNvPr id="7" name="TextBox 7"/>
            <p:cNvSpPr txBox="1"/>
            <p:nvPr/>
          </p:nvSpPr>
          <p:spPr>
            <a:xfrm>
              <a:off x="283392" y="166167"/>
              <a:ext cx="7109797" cy="8546172"/>
            </a:xfrm>
            <a:prstGeom prst="rect">
              <a:avLst/>
            </a:prstGeom>
          </p:spPr>
          <p:txBody>
            <a:bodyPr lIns="0" tIns="0" rIns="0" bIns="0" rtlCol="0" anchor="t">
              <a:spAutoFit/>
            </a:bodyPr>
            <a:lstStyle/>
            <a:p>
              <a:pPr algn="l">
                <a:lnSpc>
                  <a:spcPts val="2214"/>
                </a:lnSpc>
              </a:pPr>
              <a:endParaRPr/>
            </a:p>
            <a:p>
              <a:pPr algn="l">
                <a:lnSpc>
                  <a:spcPts val="3857"/>
                </a:lnSpc>
              </a:pPr>
              <a:r>
                <a:rPr lang="en-US" sz="2755" b="1">
                  <a:solidFill>
                    <a:srgbClr val="04574A"/>
                  </a:solidFill>
                  <a:latin typeface="Lovelace Text Bold"/>
                  <a:ea typeface="Lovelace Text Bold"/>
                  <a:cs typeface="Lovelace Text Bold"/>
                  <a:sym typeface="Lovelace Text Bold"/>
                </a:rPr>
                <a:t>Dearest Czarina,</a:t>
              </a:r>
            </a:p>
            <a:p>
              <a:pPr algn="l">
                <a:lnSpc>
                  <a:spcPts val="2625"/>
                </a:lnSpc>
              </a:pPr>
              <a:endParaRPr lang="en-US" sz="2755" b="1">
                <a:solidFill>
                  <a:srgbClr val="04574A"/>
                </a:solidFill>
                <a:latin typeface="Lovelace Text Bold"/>
                <a:ea typeface="Lovelace Text Bold"/>
                <a:cs typeface="Lovelace Text Bold"/>
                <a:sym typeface="Lovelace Text Bold"/>
              </a:endParaRPr>
            </a:p>
            <a:p>
              <a:pPr algn="l">
                <a:lnSpc>
                  <a:spcPts val="2625"/>
                </a:lnSpc>
              </a:pPr>
              <a:r>
                <a:rPr lang="en-US" sz="1875">
                  <a:solidFill>
                    <a:srgbClr val="04574A"/>
                  </a:solidFill>
                  <a:latin typeface="Lovelace Text"/>
                  <a:ea typeface="Lovelace Text"/>
                  <a:cs typeface="Lovelace Text"/>
                  <a:sym typeface="Lovelace Text"/>
                </a:rPr>
                <a:t>Thank you for being such a compassionate and excellent leader of our community. And being an inspiration to us and many others to do the same. </a:t>
              </a:r>
            </a:p>
            <a:p>
              <a:pPr algn="l">
                <a:lnSpc>
                  <a:spcPts val="2625"/>
                </a:lnSpc>
              </a:pPr>
              <a:endParaRPr lang="en-US" sz="1875">
                <a:solidFill>
                  <a:srgbClr val="04574A"/>
                </a:solidFill>
                <a:latin typeface="Lovelace Text"/>
                <a:ea typeface="Lovelace Text"/>
                <a:cs typeface="Lovelace Text"/>
                <a:sym typeface="Lovelace Text"/>
              </a:endParaRPr>
            </a:p>
            <a:p>
              <a:pPr algn="l">
                <a:lnSpc>
                  <a:spcPts val="2625"/>
                </a:lnSpc>
              </a:pPr>
              <a:r>
                <a:rPr lang="en-US" sz="1875">
                  <a:solidFill>
                    <a:srgbClr val="04574A"/>
                  </a:solidFill>
                  <a:latin typeface="Lovelace Text"/>
                  <a:ea typeface="Lovelace Text"/>
                  <a:cs typeface="Lovelace Text"/>
                  <a:sym typeface="Lovelace Text"/>
                </a:rPr>
                <a:t>For many years now, we’ve watched you give of yourself to our community and all those who need you. Your efforts always shine through! </a:t>
              </a:r>
            </a:p>
            <a:p>
              <a:pPr algn="l">
                <a:lnSpc>
                  <a:spcPts val="2625"/>
                </a:lnSpc>
              </a:pPr>
              <a:endParaRPr lang="en-US" sz="1875">
                <a:solidFill>
                  <a:srgbClr val="04574A"/>
                </a:solidFill>
                <a:latin typeface="Lovelace Text"/>
                <a:ea typeface="Lovelace Text"/>
                <a:cs typeface="Lovelace Text"/>
                <a:sym typeface="Lovelace Text"/>
              </a:endParaRPr>
            </a:p>
            <a:p>
              <a:pPr algn="l">
                <a:lnSpc>
                  <a:spcPts val="2625"/>
                </a:lnSpc>
              </a:pPr>
              <a:r>
                <a:rPr lang="en-US" sz="1875">
                  <a:solidFill>
                    <a:srgbClr val="04574A"/>
                  </a:solidFill>
                  <a:latin typeface="Lovelace Text"/>
                  <a:ea typeface="Lovelace Text"/>
                  <a:cs typeface="Lovelace Text"/>
                  <a:sym typeface="Lovelace Text"/>
                </a:rPr>
                <a:t>We are so proud of you and cherish our friendship.</a:t>
              </a:r>
            </a:p>
            <a:p>
              <a:pPr algn="l">
                <a:lnSpc>
                  <a:spcPts val="2214"/>
                </a:lnSpc>
              </a:pPr>
              <a:endParaRPr lang="en-US" sz="1875">
                <a:solidFill>
                  <a:srgbClr val="04574A"/>
                </a:solidFill>
                <a:latin typeface="Lovelace Text"/>
                <a:ea typeface="Lovelace Text"/>
                <a:cs typeface="Lovelace Text"/>
                <a:sym typeface="Lovelace Text"/>
              </a:endParaRPr>
            </a:p>
            <a:p>
              <a:pPr algn="l">
                <a:lnSpc>
                  <a:spcPts val="2214"/>
                </a:lnSpc>
              </a:pPr>
              <a:endParaRPr lang="en-US" sz="1875">
                <a:solidFill>
                  <a:srgbClr val="04574A"/>
                </a:solidFill>
                <a:latin typeface="Lovelace Text"/>
                <a:ea typeface="Lovelace Text"/>
                <a:cs typeface="Lovelace Text"/>
                <a:sym typeface="Lovelace Text"/>
              </a:endParaRPr>
            </a:p>
            <a:p>
              <a:pPr algn="l">
                <a:lnSpc>
                  <a:spcPts val="2214"/>
                </a:lnSpc>
              </a:pPr>
              <a:r>
                <a:rPr lang="en-US" sz="1581">
                  <a:solidFill>
                    <a:srgbClr val="04574A"/>
                  </a:solidFill>
                  <a:latin typeface="Lovelace Text"/>
                  <a:ea typeface="Lovelace Text"/>
                  <a:cs typeface="Lovelace Text"/>
                  <a:sym typeface="Lovelace Text"/>
                </a:rPr>
                <a:t>Love,</a:t>
              </a:r>
            </a:p>
            <a:p>
              <a:pPr algn="l">
                <a:lnSpc>
                  <a:spcPts val="5089"/>
                </a:lnSpc>
                <a:spcBef>
                  <a:spcPct val="0"/>
                </a:spcBef>
              </a:pPr>
              <a:r>
                <a:rPr lang="en-US" sz="3635">
                  <a:solidFill>
                    <a:srgbClr val="04574A"/>
                  </a:solidFill>
                  <a:latin typeface="Parisienne"/>
                  <a:ea typeface="Parisienne"/>
                  <a:cs typeface="Parisienne"/>
                  <a:sym typeface="Parisienne"/>
                </a:rPr>
                <a:t>Alice &amp; Paul </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90" y="-137830"/>
            <a:ext cx="8059585" cy="10565400"/>
          </a:xfrm>
          <a:custGeom>
            <a:avLst/>
            <a:gdLst/>
            <a:ahLst/>
            <a:cxnLst/>
            <a:rect l="l" t="t" r="r" b="b"/>
            <a:pathLst>
              <a:path w="8059585" h="10565400">
                <a:moveTo>
                  <a:pt x="0" y="0"/>
                </a:moveTo>
                <a:lnTo>
                  <a:pt x="8059585" y="0"/>
                </a:lnTo>
                <a:lnTo>
                  <a:pt x="8059585" y="10565400"/>
                </a:lnTo>
                <a:lnTo>
                  <a:pt x="0" y="10565400"/>
                </a:lnTo>
                <a:lnTo>
                  <a:pt x="0" y="0"/>
                </a:lnTo>
                <a:close/>
              </a:path>
            </a:pathLst>
          </a:custGeom>
          <a:blipFill>
            <a:blip r:embed="rId2"/>
            <a:stretch>
              <a:fillRect l="-22705" t="-17570" r="-100426" b="-7747"/>
            </a:stretch>
          </a:blipFill>
        </p:spPr>
        <p:txBody>
          <a:bodyPr/>
          <a:lstStyle/>
          <a:p>
            <a:endParaRPr lang="en-US"/>
          </a:p>
        </p:txBody>
      </p:sp>
      <p:sp>
        <p:nvSpPr>
          <p:cNvPr id="3" name="Freeform 3"/>
          <p:cNvSpPr/>
          <p:nvPr/>
        </p:nvSpPr>
        <p:spPr>
          <a:xfrm rot="-612335">
            <a:off x="5187034" y="7062838"/>
            <a:ext cx="836839" cy="859784"/>
          </a:xfrm>
          <a:custGeom>
            <a:avLst/>
            <a:gdLst/>
            <a:ahLst/>
            <a:cxnLst/>
            <a:rect l="l" t="t" r="r" b="b"/>
            <a:pathLst>
              <a:path w="836839" h="859784">
                <a:moveTo>
                  <a:pt x="0" y="0"/>
                </a:moveTo>
                <a:lnTo>
                  <a:pt x="836839" y="0"/>
                </a:lnTo>
                <a:lnTo>
                  <a:pt x="836839" y="859783"/>
                </a:lnTo>
                <a:lnTo>
                  <a:pt x="0" y="859783"/>
                </a:lnTo>
                <a:lnTo>
                  <a:pt x="0" y="0"/>
                </a:lnTo>
                <a:close/>
              </a:path>
            </a:pathLst>
          </a:custGeom>
          <a:blipFill>
            <a:blip r:embed="rId3"/>
            <a:stretch>
              <a:fillRect l="-1321" b="-22128"/>
            </a:stretch>
          </a:blipFill>
        </p:spPr>
        <p:txBody>
          <a:bodyPr/>
          <a:lstStyle/>
          <a:p>
            <a:endParaRPr lang="en-US"/>
          </a:p>
        </p:txBody>
      </p:sp>
      <p:sp>
        <p:nvSpPr>
          <p:cNvPr id="4" name="TextBox 4"/>
          <p:cNvSpPr txBox="1"/>
          <p:nvPr/>
        </p:nvSpPr>
        <p:spPr>
          <a:xfrm rot="-525164">
            <a:off x="2853960" y="2815891"/>
            <a:ext cx="3942785" cy="679451"/>
          </a:xfrm>
          <a:prstGeom prst="rect">
            <a:avLst/>
          </a:prstGeom>
        </p:spPr>
        <p:txBody>
          <a:bodyPr lIns="0" tIns="0" rIns="0" bIns="0" rtlCol="0" anchor="t">
            <a:spAutoFit/>
          </a:bodyPr>
          <a:lstStyle/>
          <a:p>
            <a:pPr algn="ctr">
              <a:lnSpc>
                <a:spcPts val="5599"/>
              </a:lnSpc>
            </a:pPr>
            <a:r>
              <a:rPr lang="en-US" sz="3999" b="1">
                <a:solidFill>
                  <a:srgbClr val="000000"/>
                </a:solidFill>
                <a:latin typeface="Canva Sans Bold"/>
                <a:ea typeface="Canva Sans Bold"/>
                <a:cs typeface="Canva Sans Bold"/>
                <a:sym typeface="Canva Sans Bold"/>
              </a:rPr>
              <a:t>SAVE THE DATE</a:t>
            </a:r>
          </a:p>
        </p:txBody>
      </p:sp>
      <p:sp>
        <p:nvSpPr>
          <p:cNvPr id="5" name="TextBox 5"/>
          <p:cNvSpPr txBox="1"/>
          <p:nvPr/>
        </p:nvSpPr>
        <p:spPr>
          <a:xfrm rot="-523360">
            <a:off x="2082076" y="3569942"/>
            <a:ext cx="5730175" cy="1859280"/>
          </a:xfrm>
          <a:prstGeom prst="rect">
            <a:avLst/>
          </a:prstGeom>
        </p:spPr>
        <p:txBody>
          <a:bodyPr lIns="0" tIns="0" rIns="0" bIns="0" rtlCol="0" anchor="t">
            <a:spAutoFit/>
          </a:bodyPr>
          <a:lstStyle/>
          <a:p>
            <a:pPr algn="ctr">
              <a:lnSpc>
                <a:spcPts val="3499"/>
              </a:lnSpc>
            </a:pPr>
            <a:r>
              <a:rPr lang="en-US" sz="2499" b="1">
                <a:solidFill>
                  <a:srgbClr val="AC1429"/>
                </a:solidFill>
                <a:latin typeface="Canva Sans Bold"/>
                <a:ea typeface="Canva Sans Bold"/>
                <a:cs typeface="Canva Sans Bold"/>
                <a:sym typeface="Canva Sans Bold"/>
              </a:rPr>
              <a:t> Join us for the 2025 </a:t>
            </a:r>
          </a:p>
          <a:p>
            <a:pPr algn="ctr">
              <a:lnSpc>
                <a:spcPts val="3499"/>
              </a:lnSpc>
            </a:pPr>
            <a:r>
              <a:rPr lang="en-US" sz="2499" b="1">
                <a:solidFill>
                  <a:srgbClr val="AC1429"/>
                </a:solidFill>
                <a:latin typeface="Canva Sans Bold"/>
                <a:ea typeface="Canva Sans Bold"/>
                <a:cs typeface="Canva Sans Bold"/>
                <a:sym typeface="Canva Sans Bold"/>
              </a:rPr>
              <a:t>Arizona Football </a:t>
            </a:r>
          </a:p>
          <a:p>
            <a:pPr algn="ctr">
              <a:lnSpc>
                <a:spcPts val="4339"/>
              </a:lnSpc>
            </a:pPr>
            <a:r>
              <a:rPr lang="en-US" sz="3099" b="1">
                <a:solidFill>
                  <a:srgbClr val="AC1429"/>
                </a:solidFill>
                <a:latin typeface="Canva Sans Bold"/>
                <a:ea typeface="Canva Sans Bold"/>
                <a:cs typeface="Canva Sans Bold"/>
                <a:sym typeface="Canva Sans Bold"/>
              </a:rPr>
              <a:t>Hispanic Heritage </a:t>
            </a:r>
          </a:p>
          <a:p>
            <a:pPr algn="ctr">
              <a:lnSpc>
                <a:spcPts val="3639"/>
              </a:lnSpc>
            </a:pPr>
            <a:r>
              <a:rPr lang="en-US" sz="2599" b="1">
                <a:solidFill>
                  <a:srgbClr val="AC1429"/>
                </a:solidFill>
                <a:latin typeface="Canva Sans Bold"/>
                <a:ea typeface="Canva Sans Bold"/>
                <a:cs typeface="Canva Sans Bold"/>
                <a:sym typeface="Canva Sans Bold"/>
              </a:rPr>
              <a:t>Game &amp; Tailgate!</a:t>
            </a:r>
          </a:p>
        </p:txBody>
      </p:sp>
      <p:sp>
        <p:nvSpPr>
          <p:cNvPr id="6" name="TextBox 6"/>
          <p:cNvSpPr txBox="1"/>
          <p:nvPr/>
        </p:nvSpPr>
        <p:spPr>
          <a:xfrm rot="-527510">
            <a:off x="3566562" y="5539149"/>
            <a:ext cx="3681203" cy="815340"/>
          </a:xfrm>
          <a:prstGeom prst="rect">
            <a:avLst/>
          </a:prstGeom>
        </p:spPr>
        <p:txBody>
          <a:bodyPr lIns="0" tIns="0" rIns="0" bIns="0" rtlCol="0" anchor="t">
            <a:spAutoFit/>
          </a:bodyPr>
          <a:lstStyle/>
          <a:p>
            <a:pPr algn="ctr">
              <a:lnSpc>
                <a:spcPts val="3359"/>
              </a:lnSpc>
            </a:pPr>
            <a:r>
              <a:rPr lang="en-US" sz="2400" b="1">
                <a:solidFill>
                  <a:srgbClr val="05285E"/>
                </a:solidFill>
                <a:latin typeface="Canva Sans Bold"/>
                <a:ea typeface="Canva Sans Bold"/>
                <a:cs typeface="Canva Sans Bold"/>
                <a:sym typeface="Canva Sans Bold"/>
              </a:rPr>
              <a:t>September 13th, 2025</a:t>
            </a:r>
          </a:p>
          <a:p>
            <a:pPr algn="ctr">
              <a:lnSpc>
                <a:spcPts val="3359"/>
              </a:lnSpc>
            </a:pPr>
            <a:r>
              <a:rPr lang="en-US" sz="2400" b="1">
                <a:solidFill>
                  <a:srgbClr val="05285E"/>
                </a:solidFill>
                <a:latin typeface="Canva Sans Bold"/>
                <a:ea typeface="Canva Sans Bold"/>
                <a:cs typeface="Canva Sans Bold"/>
                <a:sym typeface="Canva Sans Bold"/>
              </a:rPr>
              <a:t>Arizona Stadium</a:t>
            </a:r>
          </a:p>
        </p:txBody>
      </p:sp>
      <p:sp>
        <p:nvSpPr>
          <p:cNvPr id="7" name="TextBox 7"/>
          <p:cNvSpPr txBox="1"/>
          <p:nvPr/>
        </p:nvSpPr>
        <p:spPr>
          <a:xfrm rot="-563283">
            <a:off x="3245958" y="6494518"/>
            <a:ext cx="4517438" cy="481330"/>
          </a:xfrm>
          <a:prstGeom prst="rect">
            <a:avLst/>
          </a:prstGeom>
        </p:spPr>
        <p:txBody>
          <a:bodyPr lIns="0" tIns="0" rIns="0" bIns="0" rtlCol="0" anchor="t">
            <a:spAutoFit/>
          </a:bodyPr>
          <a:lstStyle/>
          <a:p>
            <a:pPr algn="ctr">
              <a:lnSpc>
                <a:spcPts val="3919"/>
              </a:lnSpc>
            </a:pPr>
            <a:r>
              <a:rPr lang="en-US" sz="2799" b="1">
                <a:solidFill>
                  <a:srgbClr val="AC1429"/>
                </a:solidFill>
                <a:latin typeface="Canva Sans Bold"/>
                <a:ea typeface="Canva Sans Bold"/>
                <a:cs typeface="Canva Sans Bold"/>
                <a:sym typeface="Canva Sans Bold"/>
              </a:rPr>
              <a:t>AZ Wildcats vs Kansas St.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57462" y="-780841"/>
            <a:ext cx="12748982" cy="11871506"/>
          </a:xfrm>
          <a:custGeom>
            <a:avLst/>
            <a:gdLst/>
            <a:ahLst/>
            <a:cxnLst/>
            <a:rect l="l" t="t" r="r" b="b"/>
            <a:pathLst>
              <a:path w="12748982" h="11871506">
                <a:moveTo>
                  <a:pt x="0" y="0"/>
                </a:moveTo>
                <a:lnTo>
                  <a:pt x="12748981" y="0"/>
                </a:lnTo>
                <a:lnTo>
                  <a:pt x="12748981" y="11871506"/>
                </a:lnTo>
                <a:lnTo>
                  <a:pt x="0" y="11871506"/>
                </a:lnTo>
                <a:lnTo>
                  <a:pt x="0" y="0"/>
                </a:lnTo>
                <a:close/>
              </a:path>
            </a:pathLst>
          </a:custGeom>
          <a:blipFill>
            <a:blip r:embed="rId2"/>
            <a:stretch>
              <a:fillRect l="-21132" t="-15481" r="-31127"/>
            </a:stretch>
          </a:blipFill>
        </p:spPr>
        <p:txBody>
          <a:bodyPr/>
          <a:lstStyle/>
          <a:p>
            <a:endParaRPr lang="en-US"/>
          </a:p>
        </p:txBody>
      </p:sp>
      <p:grpSp>
        <p:nvGrpSpPr>
          <p:cNvPr id="3" name="Group 3"/>
          <p:cNvGrpSpPr/>
          <p:nvPr/>
        </p:nvGrpSpPr>
        <p:grpSpPr>
          <a:xfrm>
            <a:off x="1488766" y="647339"/>
            <a:ext cx="4794869" cy="9028420"/>
            <a:chOff x="0" y="0"/>
            <a:chExt cx="6393158" cy="12037894"/>
          </a:xfrm>
        </p:grpSpPr>
        <p:grpSp>
          <p:nvGrpSpPr>
            <p:cNvPr id="4" name="Group 4"/>
            <p:cNvGrpSpPr/>
            <p:nvPr/>
          </p:nvGrpSpPr>
          <p:grpSpPr>
            <a:xfrm>
              <a:off x="0" y="0"/>
              <a:ext cx="6393158" cy="12037894"/>
              <a:chOff x="0" y="0"/>
              <a:chExt cx="1970211" cy="3709778"/>
            </a:xfrm>
          </p:grpSpPr>
          <p:sp>
            <p:nvSpPr>
              <p:cNvPr id="5" name="Freeform 5"/>
              <p:cNvSpPr/>
              <p:nvPr/>
            </p:nvSpPr>
            <p:spPr>
              <a:xfrm>
                <a:off x="0" y="0"/>
                <a:ext cx="1970212" cy="3709778"/>
              </a:xfrm>
              <a:custGeom>
                <a:avLst/>
                <a:gdLst/>
                <a:ahLst/>
                <a:cxnLst/>
                <a:rect l="l" t="t" r="r" b="b"/>
                <a:pathLst>
                  <a:path w="1970212" h="3709778">
                    <a:moveTo>
                      <a:pt x="48018" y="0"/>
                    </a:moveTo>
                    <a:lnTo>
                      <a:pt x="1922194" y="0"/>
                    </a:lnTo>
                    <a:cubicBezTo>
                      <a:pt x="1934929" y="0"/>
                      <a:pt x="1947142" y="5059"/>
                      <a:pt x="1956147" y="14064"/>
                    </a:cubicBezTo>
                    <a:cubicBezTo>
                      <a:pt x="1965153" y="23069"/>
                      <a:pt x="1970212" y="35283"/>
                      <a:pt x="1970212" y="48018"/>
                    </a:cubicBezTo>
                    <a:lnTo>
                      <a:pt x="1970212" y="3661760"/>
                    </a:lnTo>
                    <a:cubicBezTo>
                      <a:pt x="1970212" y="3688280"/>
                      <a:pt x="1948713" y="3709778"/>
                      <a:pt x="1922194" y="3709778"/>
                    </a:cubicBezTo>
                    <a:lnTo>
                      <a:pt x="48018" y="3709778"/>
                    </a:lnTo>
                    <a:cubicBezTo>
                      <a:pt x="21498" y="3709778"/>
                      <a:pt x="0" y="3688280"/>
                      <a:pt x="0" y="3661760"/>
                    </a:cubicBezTo>
                    <a:lnTo>
                      <a:pt x="0" y="48018"/>
                    </a:lnTo>
                    <a:cubicBezTo>
                      <a:pt x="0" y="21498"/>
                      <a:pt x="21498" y="0"/>
                      <a:pt x="48018" y="0"/>
                    </a:cubicBezTo>
                    <a:close/>
                  </a:path>
                </a:pathLst>
              </a:custGeom>
              <a:solidFill>
                <a:srgbClr val="FFFFFF">
                  <a:alpha val="85882"/>
                </a:srgbClr>
              </a:solidFill>
              <a:ln w="38100" cap="rnd">
                <a:solidFill>
                  <a:srgbClr val="978252">
                    <a:alpha val="85882"/>
                  </a:srgbClr>
                </a:solidFill>
                <a:prstDash val="solid"/>
                <a:round/>
              </a:ln>
            </p:spPr>
            <p:txBody>
              <a:bodyPr/>
              <a:lstStyle/>
              <a:p>
                <a:endParaRPr lang="en-US"/>
              </a:p>
            </p:txBody>
          </p:sp>
          <p:sp>
            <p:nvSpPr>
              <p:cNvPr id="6" name="TextBox 6"/>
              <p:cNvSpPr txBox="1"/>
              <p:nvPr/>
            </p:nvSpPr>
            <p:spPr>
              <a:xfrm>
                <a:off x="0" y="-19050"/>
                <a:ext cx="1970211" cy="3728828"/>
              </a:xfrm>
              <a:prstGeom prst="rect">
                <a:avLst/>
              </a:prstGeom>
            </p:spPr>
            <p:txBody>
              <a:bodyPr lIns="22201" tIns="22201" rIns="22201" bIns="22201" rtlCol="0" anchor="ctr"/>
              <a:lstStyle/>
              <a:p>
                <a:pPr algn="ctr">
                  <a:lnSpc>
                    <a:spcPts val="1551"/>
                  </a:lnSpc>
                  <a:spcBef>
                    <a:spcPct val="0"/>
                  </a:spcBef>
                </a:pPr>
                <a:endParaRPr/>
              </a:p>
            </p:txBody>
          </p:sp>
        </p:grpSp>
        <p:sp>
          <p:nvSpPr>
            <p:cNvPr id="7" name="TextBox 7"/>
            <p:cNvSpPr txBox="1"/>
            <p:nvPr/>
          </p:nvSpPr>
          <p:spPr>
            <a:xfrm>
              <a:off x="236013" y="147117"/>
              <a:ext cx="5921133" cy="11708162"/>
            </a:xfrm>
            <a:prstGeom prst="rect">
              <a:avLst/>
            </a:prstGeom>
          </p:spPr>
          <p:txBody>
            <a:bodyPr lIns="0" tIns="0" rIns="0" bIns="0" rtlCol="0" anchor="t">
              <a:spAutoFit/>
            </a:bodyPr>
            <a:lstStyle/>
            <a:p>
              <a:pPr algn="ctr">
                <a:lnSpc>
                  <a:spcPts val="3857"/>
                </a:lnSpc>
              </a:pPr>
              <a:endParaRPr/>
            </a:p>
            <a:p>
              <a:pPr algn="ctr">
                <a:lnSpc>
                  <a:spcPts val="3857"/>
                </a:lnSpc>
              </a:pPr>
              <a:r>
                <a:rPr lang="en-US" sz="2755">
                  <a:solidFill>
                    <a:srgbClr val="331653"/>
                  </a:solidFill>
                  <a:latin typeface="Lovelace Text"/>
                  <a:ea typeface="Lovelace Text"/>
                  <a:cs typeface="Lovelace Text"/>
                  <a:sym typeface="Lovelace Text"/>
                </a:rPr>
                <a:t>Congratulations</a:t>
              </a:r>
            </a:p>
            <a:p>
              <a:pPr algn="ctr">
                <a:lnSpc>
                  <a:spcPts val="3857"/>
                </a:lnSpc>
              </a:pPr>
              <a:r>
                <a:rPr lang="en-US" sz="2755">
                  <a:solidFill>
                    <a:srgbClr val="331653"/>
                  </a:solidFill>
                  <a:latin typeface="Lovelace Text"/>
                  <a:ea typeface="Lovelace Text"/>
                  <a:cs typeface="Lovelace Text"/>
                  <a:sym typeface="Lovelace Text"/>
                </a:rPr>
                <a:t>and </a:t>
              </a:r>
            </a:p>
            <a:p>
              <a:pPr algn="ctr">
                <a:lnSpc>
                  <a:spcPts val="3857"/>
                </a:lnSpc>
              </a:pPr>
              <a:r>
                <a:rPr lang="en-US" sz="2755">
                  <a:solidFill>
                    <a:srgbClr val="331653"/>
                  </a:solidFill>
                  <a:latin typeface="Lovelace Text"/>
                  <a:ea typeface="Lovelace Text"/>
                  <a:cs typeface="Lovelace Text"/>
                  <a:sym typeface="Lovelace Text"/>
                </a:rPr>
                <a:t>warmest wishes to </a:t>
              </a:r>
            </a:p>
            <a:p>
              <a:pPr algn="ctr">
                <a:lnSpc>
                  <a:spcPts val="3857"/>
                </a:lnSpc>
              </a:pPr>
              <a:endParaRPr lang="en-US" sz="2755">
                <a:solidFill>
                  <a:srgbClr val="331653"/>
                </a:solidFill>
                <a:latin typeface="Lovelace Text"/>
                <a:ea typeface="Lovelace Text"/>
                <a:cs typeface="Lovelace Text"/>
                <a:sym typeface="Lovelace Text"/>
              </a:endParaRPr>
            </a:p>
            <a:p>
              <a:pPr algn="ctr">
                <a:lnSpc>
                  <a:spcPts val="4884"/>
                </a:lnSpc>
              </a:pPr>
              <a:r>
                <a:rPr lang="en-US" sz="3488" b="1">
                  <a:solidFill>
                    <a:srgbClr val="331653"/>
                  </a:solidFill>
                  <a:latin typeface="Lovelace Text Bold"/>
                  <a:ea typeface="Lovelace Text Bold"/>
                  <a:cs typeface="Lovelace Text Bold"/>
                  <a:sym typeface="Lovelace Text Bold"/>
                </a:rPr>
                <a:t>Czarina</a:t>
              </a:r>
            </a:p>
            <a:p>
              <a:pPr algn="ctr">
                <a:lnSpc>
                  <a:spcPts val="4884"/>
                </a:lnSpc>
              </a:pPr>
              <a:r>
                <a:rPr lang="en-US" sz="3488" b="1">
                  <a:solidFill>
                    <a:srgbClr val="331653"/>
                  </a:solidFill>
                  <a:latin typeface="Lovelace Text Bold"/>
                  <a:ea typeface="Lovelace Text Bold"/>
                  <a:cs typeface="Lovelace Text Bold"/>
                  <a:sym typeface="Lovelace Text Bold"/>
                </a:rPr>
                <a:t>&amp;</a:t>
              </a:r>
            </a:p>
            <a:p>
              <a:pPr algn="ctr">
                <a:lnSpc>
                  <a:spcPts val="4884"/>
                </a:lnSpc>
              </a:pPr>
              <a:r>
                <a:rPr lang="en-US" sz="3488" b="1">
                  <a:solidFill>
                    <a:srgbClr val="331653"/>
                  </a:solidFill>
                  <a:latin typeface="Lovelace Text Bold"/>
                  <a:ea typeface="Lovelace Text Bold"/>
                  <a:cs typeface="Lovelace Text Bold"/>
                  <a:sym typeface="Lovelace Text Bold"/>
                </a:rPr>
                <a:t> Dominic</a:t>
              </a:r>
            </a:p>
            <a:p>
              <a:pPr algn="ctr">
                <a:lnSpc>
                  <a:spcPts val="3857"/>
                </a:lnSpc>
              </a:pPr>
              <a:endParaRPr lang="en-US" sz="3488" b="1">
                <a:solidFill>
                  <a:srgbClr val="331653"/>
                </a:solidFill>
                <a:latin typeface="Lovelace Text Bold"/>
                <a:ea typeface="Lovelace Text Bold"/>
                <a:cs typeface="Lovelace Text Bold"/>
                <a:sym typeface="Lovelace Text Bold"/>
              </a:endParaRPr>
            </a:p>
            <a:p>
              <a:pPr algn="ctr">
                <a:lnSpc>
                  <a:spcPts val="3857"/>
                </a:lnSpc>
              </a:pPr>
              <a:r>
                <a:rPr lang="en-US" sz="2755">
                  <a:solidFill>
                    <a:srgbClr val="331653"/>
                  </a:solidFill>
                  <a:latin typeface="Lovelace Text"/>
                  <a:ea typeface="Lovelace Text"/>
                  <a:cs typeface="Lovelace Text"/>
                  <a:sym typeface="Lovelace Text"/>
                </a:rPr>
                <a:t>We salute your receipt of this special honor.</a:t>
              </a:r>
            </a:p>
            <a:p>
              <a:pPr algn="ctr">
                <a:lnSpc>
                  <a:spcPts val="3857"/>
                </a:lnSpc>
              </a:pPr>
              <a:endParaRPr lang="en-US" sz="2755">
                <a:solidFill>
                  <a:srgbClr val="331653"/>
                </a:solidFill>
                <a:latin typeface="Lovelace Text"/>
                <a:ea typeface="Lovelace Text"/>
                <a:cs typeface="Lovelace Text"/>
                <a:sym typeface="Lovelace Text"/>
              </a:endParaRPr>
            </a:p>
            <a:p>
              <a:pPr algn="ctr">
                <a:lnSpc>
                  <a:spcPts val="3857"/>
                </a:lnSpc>
              </a:pPr>
              <a:r>
                <a:rPr lang="en-US" sz="2755">
                  <a:solidFill>
                    <a:srgbClr val="331653"/>
                  </a:solidFill>
                  <a:latin typeface="Lovelace Text"/>
                  <a:ea typeface="Lovelace Text"/>
                  <a:cs typeface="Lovelace Text"/>
                  <a:sym typeface="Lovelace Text"/>
                </a:rPr>
                <a:t>Your friends,</a:t>
              </a:r>
            </a:p>
            <a:p>
              <a:pPr algn="ctr">
                <a:lnSpc>
                  <a:spcPts val="6116"/>
                </a:lnSpc>
              </a:pPr>
              <a:r>
                <a:rPr lang="en-US" sz="4368">
                  <a:solidFill>
                    <a:srgbClr val="331653"/>
                  </a:solidFill>
                  <a:latin typeface="Parisienne"/>
                  <a:ea typeface="Parisienne"/>
                  <a:cs typeface="Parisienne"/>
                  <a:sym typeface="Parisienne"/>
                </a:rPr>
                <a:t>Ellen and David Goldstein</a:t>
              </a:r>
            </a:p>
            <a:p>
              <a:pPr algn="ctr">
                <a:lnSpc>
                  <a:spcPts val="3857"/>
                </a:lnSpc>
                <a:spcBef>
                  <a:spcPct val="0"/>
                </a:spcBef>
              </a:pPr>
              <a:endParaRPr lang="en-US" sz="4368">
                <a:solidFill>
                  <a:srgbClr val="331653"/>
                </a:solidFill>
                <a:latin typeface="Parisienne"/>
                <a:ea typeface="Parisienne"/>
                <a:cs typeface="Parisienne"/>
                <a:sym typeface="Parisienne"/>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16176" t="-6061" r="-22550" b="-1136"/>
            </a:stretch>
          </a:blipFill>
        </p:spPr>
        <p:txBody>
          <a:bodyPr/>
          <a:lstStyle/>
          <a:p>
            <a:endParaRPr lang="en-US"/>
          </a:p>
        </p:txBody>
      </p:sp>
      <p:grpSp>
        <p:nvGrpSpPr>
          <p:cNvPr id="3" name="Group 3"/>
          <p:cNvGrpSpPr/>
          <p:nvPr/>
        </p:nvGrpSpPr>
        <p:grpSpPr>
          <a:xfrm>
            <a:off x="1488766" y="1276355"/>
            <a:ext cx="4794869" cy="7505690"/>
            <a:chOff x="0" y="0"/>
            <a:chExt cx="6393158" cy="10007587"/>
          </a:xfrm>
        </p:grpSpPr>
        <p:grpSp>
          <p:nvGrpSpPr>
            <p:cNvPr id="4" name="Group 4"/>
            <p:cNvGrpSpPr/>
            <p:nvPr/>
          </p:nvGrpSpPr>
          <p:grpSpPr>
            <a:xfrm>
              <a:off x="0" y="0"/>
              <a:ext cx="6393158" cy="10007587"/>
              <a:chOff x="0" y="0"/>
              <a:chExt cx="1970211" cy="3084088"/>
            </a:xfrm>
          </p:grpSpPr>
          <p:sp>
            <p:nvSpPr>
              <p:cNvPr id="5" name="Freeform 5"/>
              <p:cNvSpPr/>
              <p:nvPr/>
            </p:nvSpPr>
            <p:spPr>
              <a:xfrm>
                <a:off x="0" y="0"/>
                <a:ext cx="1970212" cy="3084088"/>
              </a:xfrm>
              <a:custGeom>
                <a:avLst/>
                <a:gdLst/>
                <a:ahLst/>
                <a:cxnLst/>
                <a:rect l="l" t="t" r="r" b="b"/>
                <a:pathLst>
                  <a:path w="1970212" h="3084088">
                    <a:moveTo>
                      <a:pt x="48018" y="0"/>
                    </a:moveTo>
                    <a:lnTo>
                      <a:pt x="1922194" y="0"/>
                    </a:lnTo>
                    <a:cubicBezTo>
                      <a:pt x="1934929" y="0"/>
                      <a:pt x="1947142" y="5059"/>
                      <a:pt x="1956147" y="14064"/>
                    </a:cubicBezTo>
                    <a:cubicBezTo>
                      <a:pt x="1965153" y="23069"/>
                      <a:pt x="1970212" y="35283"/>
                      <a:pt x="1970212" y="48018"/>
                    </a:cubicBezTo>
                    <a:lnTo>
                      <a:pt x="1970212" y="3036070"/>
                    </a:lnTo>
                    <a:cubicBezTo>
                      <a:pt x="1970212" y="3062590"/>
                      <a:pt x="1948713" y="3084088"/>
                      <a:pt x="1922194" y="3084088"/>
                    </a:cubicBezTo>
                    <a:lnTo>
                      <a:pt x="48018" y="3084088"/>
                    </a:lnTo>
                    <a:cubicBezTo>
                      <a:pt x="21498" y="3084088"/>
                      <a:pt x="0" y="3062590"/>
                      <a:pt x="0" y="3036070"/>
                    </a:cubicBezTo>
                    <a:lnTo>
                      <a:pt x="0" y="48018"/>
                    </a:lnTo>
                    <a:cubicBezTo>
                      <a:pt x="0" y="21498"/>
                      <a:pt x="21498" y="0"/>
                      <a:pt x="48018" y="0"/>
                    </a:cubicBezTo>
                    <a:close/>
                  </a:path>
                </a:pathLst>
              </a:custGeom>
              <a:solidFill>
                <a:srgbClr val="FFFFFF">
                  <a:alpha val="85882"/>
                </a:srgbClr>
              </a:solidFill>
              <a:ln w="38100" cap="rnd">
                <a:solidFill>
                  <a:srgbClr val="978252">
                    <a:alpha val="85882"/>
                  </a:srgbClr>
                </a:solidFill>
                <a:prstDash val="solid"/>
                <a:round/>
              </a:ln>
            </p:spPr>
            <p:txBody>
              <a:bodyPr/>
              <a:lstStyle/>
              <a:p>
                <a:endParaRPr lang="en-US"/>
              </a:p>
            </p:txBody>
          </p:sp>
          <p:sp>
            <p:nvSpPr>
              <p:cNvPr id="6" name="TextBox 6"/>
              <p:cNvSpPr txBox="1"/>
              <p:nvPr/>
            </p:nvSpPr>
            <p:spPr>
              <a:xfrm>
                <a:off x="0" y="-19050"/>
                <a:ext cx="1970211" cy="3103138"/>
              </a:xfrm>
              <a:prstGeom prst="rect">
                <a:avLst/>
              </a:prstGeom>
            </p:spPr>
            <p:txBody>
              <a:bodyPr lIns="22201" tIns="22201" rIns="22201" bIns="22201" rtlCol="0" anchor="ctr"/>
              <a:lstStyle/>
              <a:p>
                <a:pPr algn="ctr">
                  <a:lnSpc>
                    <a:spcPts val="1551"/>
                  </a:lnSpc>
                  <a:spcBef>
                    <a:spcPct val="0"/>
                  </a:spcBef>
                </a:pPr>
                <a:endParaRPr/>
              </a:p>
            </p:txBody>
          </p:sp>
        </p:grpSp>
        <p:sp>
          <p:nvSpPr>
            <p:cNvPr id="7" name="TextBox 7"/>
            <p:cNvSpPr txBox="1"/>
            <p:nvPr/>
          </p:nvSpPr>
          <p:spPr>
            <a:xfrm>
              <a:off x="236013" y="147117"/>
              <a:ext cx="5921133" cy="9677855"/>
            </a:xfrm>
            <a:prstGeom prst="rect">
              <a:avLst/>
            </a:prstGeom>
          </p:spPr>
          <p:txBody>
            <a:bodyPr lIns="0" tIns="0" rIns="0" bIns="0" rtlCol="0" anchor="t">
              <a:spAutoFit/>
            </a:bodyPr>
            <a:lstStyle/>
            <a:p>
              <a:pPr algn="ctr">
                <a:lnSpc>
                  <a:spcPts val="3857"/>
                </a:lnSpc>
              </a:pPr>
              <a:endParaRPr/>
            </a:p>
            <a:p>
              <a:pPr algn="ctr">
                <a:lnSpc>
                  <a:spcPts val="3857"/>
                </a:lnSpc>
              </a:pPr>
              <a:r>
                <a:rPr lang="en-US" sz="2755">
                  <a:solidFill>
                    <a:srgbClr val="331653"/>
                  </a:solidFill>
                  <a:latin typeface="Lovelace Text"/>
                  <a:ea typeface="Lovelace Text"/>
                  <a:cs typeface="Lovelace Text"/>
                  <a:sym typeface="Lovelace Text"/>
                </a:rPr>
                <a:t>Heartiest Congratulations</a:t>
              </a:r>
            </a:p>
            <a:p>
              <a:pPr algn="ctr">
                <a:lnSpc>
                  <a:spcPts val="2830"/>
                </a:lnSpc>
              </a:pPr>
              <a:endParaRPr lang="en-US" sz="2755">
                <a:solidFill>
                  <a:srgbClr val="331653"/>
                </a:solidFill>
                <a:latin typeface="Lovelace Text"/>
                <a:ea typeface="Lovelace Text"/>
                <a:cs typeface="Lovelace Text"/>
                <a:sym typeface="Lovelace Text"/>
              </a:endParaRPr>
            </a:p>
            <a:p>
              <a:pPr algn="ctr">
                <a:lnSpc>
                  <a:spcPts val="4884"/>
                </a:lnSpc>
              </a:pPr>
              <a:r>
                <a:rPr lang="en-US" sz="3488" b="1">
                  <a:solidFill>
                    <a:srgbClr val="331653"/>
                  </a:solidFill>
                  <a:latin typeface="Lovelace Text Bold"/>
                  <a:ea typeface="Lovelace Text Bold"/>
                  <a:cs typeface="Lovelace Text Bold"/>
                  <a:sym typeface="Lovelace Text Bold"/>
                </a:rPr>
                <a:t>Dominic</a:t>
              </a:r>
            </a:p>
            <a:p>
              <a:pPr algn="ctr">
                <a:lnSpc>
                  <a:spcPts val="4884"/>
                </a:lnSpc>
              </a:pPr>
              <a:r>
                <a:rPr lang="en-US" sz="3488" b="1">
                  <a:solidFill>
                    <a:srgbClr val="331653"/>
                  </a:solidFill>
                  <a:latin typeface="Lovelace Text Bold"/>
                  <a:ea typeface="Lovelace Text Bold"/>
                  <a:cs typeface="Lovelace Text Bold"/>
                  <a:sym typeface="Lovelace Text Bold"/>
                </a:rPr>
                <a:t>&amp;</a:t>
              </a:r>
            </a:p>
            <a:p>
              <a:pPr algn="ctr">
                <a:lnSpc>
                  <a:spcPts val="4884"/>
                </a:lnSpc>
              </a:pPr>
              <a:r>
                <a:rPr lang="en-US" sz="3488" b="1">
                  <a:solidFill>
                    <a:srgbClr val="331653"/>
                  </a:solidFill>
                  <a:latin typeface="Lovelace Text Bold"/>
                  <a:ea typeface="Lovelace Text Bold"/>
                  <a:cs typeface="Lovelace Text Bold"/>
                  <a:sym typeface="Lovelace Text Bold"/>
                </a:rPr>
                <a:t> Czarina</a:t>
              </a:r>
            </a:p>
            <a:p>
              <a:pPr algn="ctr">
                <a:lnSpc>
                  <a:spcPts val="3036"/>
                </a:lnSpc>
              </a:pPr>
              <a:endParaRPr lang="en-US" sz="3488" b="1">
                <a:solidFill>
                  <a:srgbClr val="331653"/>
                </a:solidFill>
                <a:latin typeface="Lovelace Text Bold"/>
                <a:ea typeface="Lovelace Text Bold"/>
                <a:cs typeface="Lovelace Text Bold"/>
                <a:sym typeface="Lovelace Text Bold"/>
              </a:endParaRPr>
            </a:p>
            <a:p>
              <a:pPr algn="ctr">
                <a:lnSpc>
                  <a:spcPts val="3857"/>
                </a:lnSpc>
              </a:pPr>
              <a:r>
                <a:rPr lang="en-US" sz="2755">
                  <a:solidFill>
                    <a:srgbClr val="331653"/>
                  </a:solidFill>
                  <a:latin typeface="Lovelace Text"/>
                  <a:ea typeface="Lovelace Text"/>
                  <a:cs typeface="Lovelace Text"/>
                  <a:sym typeface="Lovelace Text"/>
                </a:rPr>
                <a:t>People like you make the world a better place.</a:t>
              </a:r>
            </a:p>
            <a:p>
              <a:pPr algn="ctr">
                <a:lnSpc>
                  <a:spcPts val="3857"/>
                </a:lnSpc>
              </a:pPr>
              <a:endParaRPr lang="en-US" sz="2755">
                <a:solidFill>
                  <a:srgbClr val="331653"/>
                </a:solidFill>
                <a:latin typeface="Lovelace Text"/>
                <a:ea typeface="Lovelace Text"/>
                <a:cs typeface="Lovelace Text"/>
                <a:sym typeface="Lovelace Text"/>
              </a:endParaRPr>
            </a:p>
            <a:p>
              <a:pPr algn="ctr">
                <a:lnSpc>
                  <a:spcPts val="3857"/>
                </a:lnSpc>
              </a:pPr>
              <a:r>
                <a:rPr lang="en-US" sz="2755">
                  <a:solidFill>
                    <a:srgbClr val="331653"/>
                  </a:solidFill>
                  <a:latin typeface="Lovelace Text"/>
                  <a:ea typeface="Lovelace Text"/>
                  <a:cs typeface="Lovelace Text"/>
                  <a:sym typeface="Lovelace Text"/>
                </a:rPr>
                <a:t>Love,</a:t>
              </a:r>
            </a:p>
            <a:p>
              <a:pPr algn="ctr">
                <a:lnSpc>
                  <a:spcPts val="6116"/>
                </a:lnSpc>
              </a:pPr>
              <a:r>
                <a:rPr lang="en-US" sz="4368">
                  <a:solidFill>
                    <a:srgbClr val="331653"/>
                  </a:solidFill>
                  <a:latin typeface="Parisienne"/>
                  <a:ea typeface="Parisienne"/>
                  <a:cs typeface="Parisienne"/>
                  <a:sym typeface="Parisienne"/>
                </a:rPr>
                <a:t>Reema &amp; Jaggi</a:t>
              </a:r>
            </a:p>
            <a:p>
              <a:pPr algn="ctr">
                <a:lnSpc>
                  <a:spcPts val="3857"/>
                </a:lnSpc>
                <a:spcBef>
                  <a:spcPct val="0"/>
                </a:spcBef>
              </a:pPr>
              <a:endParaRPr lang="en-US" sz="4368">
                <a:solidFill>
                  <a:srgbClr val="331653"/>
                </a:solidFill>
                <a:latin typeface="Parisienne"/>
                <a:ea typeface="Parisienne"/>
                <a:cs typeface="Parisienne"/>
                <a:sym typeface="Parisienne"/>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4058" y="-939752"/>
            <a:ext cx="9546712" cy="12305704"/>
          </a:xfrm>
          <a:custGeom>
            <a:avLst/>
            <a:gdLst/>
            <a:ahLst/>
            <a:cxnLst/>
            <a:rect l="l" t="t" r="r" b="b"/>
            <a:pathLst>
              <a:path w="9546712" h="12305704">
                <a:moveTo>
                  <a:pt x="0" y="0"/>
                </a:moveTo>
                <a:lnTo>
                  <a:pt x="9546711" y="0"/>
                </a:lnTo>
                <a:lnTo>
                  <a:pt x="9546711" y="12305705"/>
                </a:lnTo>
                <a:lnTo>
                  <a:pt x="0" y="12305705"/>
                </a:lnTo>
                <a:lnTo>
                  <a:pt x="0" y="0"/>
                </a:lnTo>
                <a:close/>
              </a:path>
            </a:pathLst>
          </a:custGeom>
          <a:blipFill>
            <a:blip r:embed="rId2"/>
            <a:stretch>
              <a:fillRect l="-6152" r="-1050" b="-7660"/>
            </a:stretch>
          </a:blipFill>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2868E"/>
        </a:solidFill>
        <a:effectLst/>
      </p:bgPr>
    </p:bg>
    <p:spTree>
      <p:nvGrpSpPr>
        <p:cNvPr id="1" name=""/>
        <p:cNvGrpSpPr/>
        <p:nvPr/>
      </p:nvGrpSpPr>
      <p:grpSpPr>
        <a:xfrm>
          <a:off x="0" y="0"/>
          <a:ext cx="0" cy="0"/>
          <a:chOff x="0" y="0"/>
          <a:chExt cx="0" cy="0"/>
        </a:xfrm>
      </p:grpSpPr>
      <p:sp>
        <p:nvSpPr>
          <p:cNvPr id="2" name="Freeform 2"/>
          <p:cNvSpPr/>
          <p:nvPr/>
        </p:nvSpPr>
        <p:spPr>
          <a:xfrm>
            <a:off x="675307" y="5029200"/>
            <a:ext cx="6421786" cy="5137429"/>
          </a:xfrm>
          <a:custGeom>
            <a:avLst/>
            <a:gdLst/>
            <a:ahLst/>
            <a:cxnLst/>
            <a:rect l="l" t="t" r="r" b="b"/>
            <a:pathLst>
              <a:path w="6421786" h="5137429">
                <a:moveTo>
                  <a:pt x="0" y="0"/>
                </a:moveTo>
                <a:lnTo>
                  <a:pt x="6421786" y="0"/>
                </a:lnTo>
                <a:lnTo>
                  <a:pt x="6421786" y="5137429"/>
                </a:lnTo>
                <a:lnTo>
                  <a:pt x="0" y="5137429"/>
                </a:lnTo>
                <a:lnTo>
                  <a:pt x="0" y="0"/>
                </a:lnTo>
                <a:close/>
              </a:path>
            </a:pathLst>
          </a:custGeom>
          <a:blipFill>
            <a:blip r:embed="rId2"/>
            <a:stretch>
              <a:fillRect/>
            </a:stretch>
          </a:blipFill>
        </p:spPr>
        <p:txBody>
          <a:bodyPr/>
          <a:lstStyle/>
          <a:p>
            <a:endParaRPr lang="en-US"/>
          </a:p>
        </p:txBody>
      </p:sp>
      <p:sp>
        <p:nvSpPr>
          <p:cNvPr id="3" name="Freeform 3"/>
          <p:cNvSpPr/>
          <p:nvPr/>
        </p:nvSpPr>
        <p:spPr>
          <a:xfrm>
            <a:off x="-728545" y="-374175"/>
            <a:ext cx="9229490" cy="5230328"/>
          </a:xfrm>
          <a:custGeom>
            <a:avLst/>
            <a:gdLst/>
            <a:ahLst/>
            <a:cxnLst/>
            <a:rect l="l" t="t" r="r" b="b"/>
            <a:pathLst>
              <a:path w="9229490" h="5230328">
                <a:moveTo>
                  <a:pt x="0" y="0"/>
                </a:moveTo>
                <a:lnTo>
                  <a:pt x="9229490" y="0"/>
                </a:lnTo>
                <a:lnTo>
                  <a:pt x="9229490" y="5230328"/>
                </a:lnTo>
                <a:lnTo>
                  <a:pt x="0" y="5230328"/>
                </a:lnTo>
                <a:lnTo>
                  <a:pt x="0" y="0"/>
                </a:lnTo>
                <a:close/>
              </a:path>
            </a:pathLst>
          </a:custGeom>
          <a:blipFill>
            <a:blip r:embed="rId3"/>
            <a:stretch>
              <a:fillRect t="-4217" b="-7614"/>
            </a:stretch>
          </a:blipFill>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94449" t="-1136" r="-94449" b="-1136"/>
            </a:stretch>
          </a:blipFill>
        </p:spPr>
        <p:txBody>
          <a:bodyPr/>
          <a:lstStyle/>
          <a:p>
            <a:endParaRPr lang="en-US"/>
          </a:p>
        </p:txBody>
      </p:sp>
      <p:grpSp>
        <p:nvGrpSpPr>
          <p:cNvPr id="3" name="Group 3"/>
          <p:cNvGrpSpPr/>
          <p:nvPr/>
        </p:nvGrpSpPr>
        <p:grpSpPr>
          <a:xfrm>
            <a:off x="636018" y="-85546"/>
            <a:ext cx="6500364" cy="10229492"/>
            <a:chOff x="0" y="0"/>
            <a:chExt cx="8667153" cy="13639322"/>
          </a:xfrm>
        </p:grpSpPr>
        <p:sp>
          <p:nvSpPr>
            <p:cNvPr id="4" name="Freeform 4"/>
            <p:cNvSpPr/>
            <p:nvPr/>
          </p:nvSpPr>
          <p:spPr>
            <a:xfrm>
              <a:off x="0" y="0"/>
              <a:ext cx="8667153" cy="6705600"/>
            </a:xfrm>
            <a:custGeom>
              <a:avLst/>
              <a:gdLst/>
              <a:ahLst/>
              <a:cxnLst/>
              <a:rect l="l" t="t" r="r" b="b"/>
              <a:pathLst>
                <a:path w="8667153" h="6705600">
                  <a:moveTo>
                    <a:pt x="0" y="0"/>
                  </a:moveTo>
                  <a:lnTo>
                    <a:pt x="8667153" y="0"/>
                  </a:lnTo>
                  <a:lnTo>
                    <a:pt x="8667153" y="6705600"/>
                  </a:lnTo>
                  <a:lnTo>
                    <a:pt x="0" y="6705600"/>
                  </a:lnTo>
                  <a:lnTo>
                    <a:pt x="0" y="0"/>
                  </a:lnTo>
                  <a:close/>
                </a:path>
              </a:pathLst>
            </a:custGeom>
            <a:blipFill>
              <a:blip r:embed="rId3"/>
              <a:stretch>
                <a:fillRect b="-3401"/>
              </a:stretch>
            </a:blipFill>
          </p:spPr>
          <p:txBody>
            <a:bodyPr/>
            <a:lstStyle/>
            <a:p>
              <a:endParaRPr lang="en-US"/>
            </a:p>
          </p:txBody>
        </p:sp>
        <p:sp>
          <p:nvSpPr>
            <p:cNvPr id="5" name="Freeform 5"/>
            <p:cNvSpPr/>
            <p:nvPr/>
          </p:nvSpPr>
          <p:spPr>
            <a:xfrm>
              <a:off x="0" y="6705600"/>
              <a:ext cx="8667153" cy="6933722"/>
            </a:xfrm>
            <a:custGeom>
              <a:avLst/>
              <a:gdLst/>
              <a:ahLst/>
              <a:cxnLst/>
              <a:rect l="l" t="t" r="r" b="b"/>
              <a:pathLst>
                <a:path w="8667153" h="6933722">
                  <a:moveTo>
                    <a:pt x="0" y="0"/>
                  </a:moveTo>
                  <a:lnTo>
                    <a:pt x="8667153" y="0"/>
                  </a:lnTo>
                  <a:lnTo>
                    <a:pt x="8667153" y="6933722"/>
                  </a:lnTo>
                  <a:lnTo>
                    <a:pt x="0" y="6933722"/>
                  </a:lnTo>
                  <a:lnTo>
                    <a:pt x="0" y="0"/>
                  </a:lnTo>
                  <a:close/>
                </a:path>
              </a:pathLst>
            </a:custGeom>
            <a:blipFill>
              <a:blip r:embed="rId4"/>
              <a:stretch>
                <a:fillRect/>
              </a:stretch>
            </a:blipFill>
          </p:spPr>
          <p:txBody>
            <a:bodyPr/>
            <a:lstStyle/>
            <a:p>
              <a:endParaRPr lang="en-US"/>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6896" t="-19029" r="-7154" b="-15200"/>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21325" t="-1496" r="-150737" b="-1136"/>
            </a:stretch>
          </a:blipFill>
        </p:spPr>
        <p:txBody>
          <a:bodyPr/>
          <a:lstStyle/>
          <a:p>
            <a:endParaRPr lang="en-US"/>
          </a:p>
        </p:txBody>
      </p:sp>
      <p:grpSp>
        <p:nvGrpSpPr>
          <p:cNvPr id="3" name="Group 3"/>
          <p:cNvGrpSpPr/>
          <p:nvPr/>
        </p:nvGrpSpPr>
        <p:grpSpPr>
          <a:xfrm>
            <a:off x="1307546" y="1034208"/>
            <a:ext cx="5157309" cy="7989985"/>
            <a:chOff x="0" y="0"/>
            <a:chExt cx="6876412" cy="10653313"/>
          </a:xfrm>
        </p:grpSpPr>
        <p:grpSp>
          <p:nvGrpSpPr>
            <p:cNvPr id="4" name="Group 4"/>
            <p:cNvGrpSpPr/>
            <p:nvPr/>
          </p:nvGrpSpPr>
          <p:grpSpPr>
            <a:xfrm>
              <a:off x="0" y="0"/>
              <a:ext cx="6876412" cy="10653313"/>
              <a:chOff x="0" y="0"/>
              <a:chExt cx="2119138" cy="3283085"/>
            </a:xfrm>
          </p:grpSpPr>
          <p:sp>
            <p:nvSpPr>
              <p:cNvPr id="5" name="Freeform 5"/>
              <p:cNvSpPr/>
              <p:nvPr/>
            </p:nvSpPr>
            <p:spPr>
              <a:xfrm>
                <a:off x="0" y="0"/>
                <a:ext cx="2119138" cy="3283085"/>
              </a:xfrm>
              <a:custGeom>
                <a:avLst/>
                <a:gdLst/>
                <a:ahLst/>
                <a:cxnLst/>
                <a:rect l="l" t="t" r="r" b="b"/>
                <a:pathLst>
                  <a:path w="2119138" h="3283085">
                    <a:moveTo>
                      <a:pt x="44644" y="0"/>
                    </a:moveTo>
                    <a:lnTo>
                      <a:pt x="2074495" y="0"/>
                    </a:lnTo>
                    <a:cubicBezTo>
                      <a:pt x="2086335" y="0"/>
                      <a:pt x="2097690" y="4704"/>
                      <a:pt x="2106063" y="13076"/>
                    </a:cubicBezTo>
                    <a:cubicBezTo>
                      <a:pt x="2114435" y="21448"/>
                      <a:pt x="2119138" y="32803"/>
                      <a:pt x="2119138" y="44644"/>
                    </a:cubicBezTo>
                    <a:lnTo>
                      <a:pt x="2119138" y="3238441"/>
                    </a:lnTo>
                    <a:cubicBezTo>
                      <a:pt x="2119138" y="3250282"/>
                      <a:pt x="2114435" y="3261637"/>
                      <a:pt x="2106063" y="3270009"/>
                    </a:cubicBezTo>
                    <a:cubicBezTo>
                      <a:pt x="2097690" y="3278381"/>
                      <a:pt x="2086335" y="3283085"/>
                      <a:pt x="2074495" y="3283085"/>
                    </a:cubicBezTo>
                    <a:lnTo>
                      <a:pt x="44644" y="3283085"/>
                    </a:lnTo>
                    <a:cubicBezTo>
                      <a:pt x="19988" y="3283085"/>
                      <a:pt x="0" y="3263097"/>
                      <a:pt x="0" y="3238441"/>
                    </a:cubicBezTo>
                    <a:lnTo>
                      <a:pt x="0" y="44644"/>
                    </a:lnTo>
                    <a:cubicBezTo>
                      <a:pt x="0" y="19988"/>
                      <a:pt x="19988" y="0"/>
                      <a:pt x="44644" y="0"/>
                    </a:cubicBezTo>
                    <a:close/>
                  </a:path>
                </a:pathLst>
              </a:custGeom>
              <a:solidFill>
                <a:srgbClr val="E7D088">
                  <a:alpha val="85882"/>
                </a:srgbClr>
              </a:solidFill>
              <a:ln w="38100" cap="rnd">
                <a:solidFill>
                  <a:srgbClr val="04574A">
                    <a:alpha val="85882"/>
                  </a:srgbClr>
                </a:solidFill>
                <a:prstDash val="solid"/>
                <a:round/>
              </a:ln>
            </p:spPr>
            <p:txBody>
              <a:bodyPr/>
              <a:lstStyle/>
              <a:p>
                <a:endParaRPr lang="en-US"/>
              </a:p>
            </p:txBody>
          </p:sp>
          <p:sp>
            <p:nvSpPr>
              <p:cNvPr id="6" name="TextBox 6"/>
              <p:cNvSpPr txBox="1"/>
              <p:nvPr/>
            </p:nvSpPr>
            <p:spPr>
              <a:xfrm>
                <a:off x="0" y="-19050"/>
                <a:ext cx="2119138" cy="3302135"/>
              </a:xfrm>
              <a:prstGeom prst="rect">
                <a:avLst/>
              </a:prstGeom>
            </p:spPr>
            <p:txBody>
              <a:bodyPr lIns="22201" tIns="22201" rIns="22201" bIns="22201" rtlCol="0" anchor="ctr"/>
              <a:lstStyle/>
              <a:p>
                <a:pPr algn="ctr">
                  <a:lnSpc>
                    <a:spcPts val="1551"/>
                  </a:lnSpc>
                  <a:spcBef>
                    <a:spcPct val="0"/>
                  </a:spcBef>
                </a:pPr>
                <a:endParaRPr/>
              </a:p>
            </p:txBody>
          </p:sp>
        </p:grpSp>
        <p:sp>
          <p:nvSpPr>
            <p:cNvPr id="7" name="TextBox 7"/>
            <p:cNvSpPr txBox="1"/>
            <p:nvPr/>
          </p:nvSpPr>
          <p:spPr>
            <a:xfrm>
              <a:off x="253853" y="128067"/>
              <a:ext cx="6368707" cy="10342631"/>
            </a:xfrm>
            <a:prstGeom prst="rect">
              <a:avLst/>
            </a:prstGeom>
          </p:spPr>
          <p:txBody>
            <a:bodyPr lIns="0" tIns="0" rIns="0" bIns="0" rtlCol="0" anchor="t">
              <a:spAutoFit/>
            </a:bodyPr>
            <a:lstStyle/>
            <a:p>
              <a:pPr algn="ctr">
                <a:lnSpc>
                  <a:spcPts val="5910"/>
                </a:lnSpc>
              </a:pPr>
              <a:r>
                <a:rPr lang="en-US" sz="4221" b="1">
                  <a:solidFill>
                    <a:srgbClr val="331653"/>
                  </a:solidFill>
                  <a:latin typeface="Playfair Display Bold"/>
                  <a:ea typeface="Playfair Display Bold"/>
                  <a:cs typeface="Playfair Display Bold"/>
                  <a:sym typeface="Playfair Display Bold"/>
                </a:rPr>
                <a:t>Czarina</a:t>
              </a:r>
              <a:r>
                <a:rPr lang="en-US" sz="4221">
                  <a:solidFill>
                    <a:srgbClr val="331653"/>
                  </a:solidFill>
                  <a:latin typeface="Playfair Display"/>
                  <a:ea typeface="Playfair Display"/>
                  <a:cs typeface="Playfair Display"/>
                  <a:sym typeface="Playfair Display"/>
                </a:rPr>
                <a:t>,</a:t>
              </a:r>
            </a:p>
            <a:p>
              <a:pPr algn="ctr">
                <a:lnSpc>
                  <a:spcPts val="4268"/>
                </a:lnSpc>
              </a:pPr>
              <a:r>
                <a:rPr lang="en-US" sz="3048">
                  <a:solidFill>
                    <a:srgbClr val="331653"/>
                  </a:solidFill>
                  <a:latin typeface="Playfair Display"/>
                  <a:ea typeface="Playfair Display"/>
                  <a:cs typeface="Playfair Display"/>
                  <a:sym typeface="Playfair Display"/>
                </a:rPr>
                <a:t>Congratulations on being recognized as a UAHA Portraits of Excellence 2025 honoree! Your dedication, leadership, and contributions have made a lasting impact, and this honor is well deserved. </a:t>
              </a:r>
            </a:p>
            <a:p>
              <a:pPr algn="ctr">
                <a:lnSpc>
                  <a:spcPts val="4268"/>
                </a:lnSpc>
              </a:pPr>
              <a:endParaRPr lang="en-US" sz="3048">
                <a:solidFill>
                  <a:srgbClr val="331653"/>
                </a:solidFill>
                <a:latin typeface="Playfair Display"/>
                <a:ea typeface="Playfair Display"/>
                <a:cs typeface="Playfair Display"/>
                <a:sym typeface="Playfair Display"/>
              </a:endParaRPr>
            </a:p>
            <a:p>
              <a:pPr algn="ctr">
                <a:lnSpc>
                  <a:spcPts val="4268"/>
                </a:lnSpc>
              </a:pPr>
              <a:r>
                <a:rPr lang="en-US" sz="3048">
                  <a:solidFill>
                    <a:srgbClr val="331653"/>
                  </a:solidFill>
                  <a:latin typeface="Playfair Display"/>
                  <a:ea typeface="Playfair Display"/>
                  <a:cs typeface="Playfair Display"/>
                  <a:sym typeface="Playfair Display"/>
                </a:rPr>
                <a:t>Best wishes, </a:t>
              </a:r>
            </a:p>
            <a:p>
              <a:pPr algn="ctr">
                <a:lnSpc>
                  <a:spcPts val="6937"/>
                </a:lnSpc>
                <a:spcBef>
                  <a:spcPct val="0"/>
                </a:spcBef>
              </a:pPr>
              <a:r>
                <a:rPr lang="en-US" sz="4955">
                  <a:solidFill>
                    <a:srgbClr val="331653"/>
                  </a:solidFill>
                  <a:latin typeface="Alex Brush"/>
                  <a:ea typeface="Alex Brush"/>
                  <a:cs typeface="Alex Brush"/>
                  <a:sym typeface="Alex Brush"/>
                </a:rPr>
                <a:t>James &amp; Mary Horvath</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99671" r="-45529" b="-27180"/>
            </a:stretch>
          </a:blipFill>
        </p:spPr>
        <p:txBody>
          <a:bodyPr/>
          <a:lstStyle/>
          <a:p>
            <a:endParaRPr lang="en-US"/>
          </a:p>
        </p:txBody>
      </p:sp>
      <p:grpSp>
        <p:nvGrpSpPr>
          <p:cNvPr id="3" name="Group 3"/>
          <p:cNvGrpSpPr/>
          <p:nvPr/>
        </p:nvGrpSpPr>
        <p:grpSpPr>
          <a:xfrm>
            <a:off x="-503443" y="846929"/>
            <a:ext cx="8707365" cy="9443917"/>
            <a:chOff x="0" y="0"/>
            <a:chExt cx="3035247" cy="3291997"/>
          </a:xfrm>
        </p:grpSpPr>
        <p:sp>
          <p:nvSpPr>
            <p:cNvPr id="4" name="Freeform 4"/>
            <p:cNvSpPr/>
            <p:nvPr/>
          </p:nvSpPr>
          <p:spPr>
            <a:xfrm>
              <a:off x="0" y="0"/>
              <a:ext cx="3035247" cy="3291997"/>
            </a:xfrm>
            <a:custGeom>
              <a:avLst/>
              <a:gdLst/>
              <a:ahLst/>
              <a:cxnLst/>
              <a:rect l="l" t="t" r="r" b="b"/>
              <a:pathLst>
                <a:path w="3035247" h="3291997">
                  <a:moveTo>
                    <a:pt x="0" y="0"/>
                  </a:moveTo>
                  <a:lnTo>
                    <a:pt x="3035247" y="0"/>
                  </a:lnTo>
                  <a:lnTo>
                    <a:pt x="3035247" y="3291997"/>
                  </a:lnTo>
                  <a:lnTo>
                    <a:pt x="0" y="3291997"/>
                  </a:lnTo>
                  <a:close/>
                </a:path>
              </a:pathLst>
            </a:custGeom>
            <a:solidFill>
              <a:srgbClr val="EEEFBF"/>
            </a:solidFill>
          </p:spPr>
          <p:txBody>
            <a:bodyPr/>
            <a:lstStyle/>
            <a:p>
              <a:endParaRPr lang="en-US"/>
            </a:p>
          </p:txBody>
        </p:sp>
        <p:sp>
          <p:nvSpPr>
            <p:cNvPr id="5" name="TextBox 5"/>
            <p:cNvSpPr txBox="1"/>
            <p:nvPr/>
          </p:nvSpPr>
          <p:spPr>
            <a:xfrm>
              <a:off x="0" y="-38100"/>
              <a:ext cx="3035247" cy="3330097"/>
            </a:xfrm>
            <a:prstGeom prst="rect">
              <a:avLst/>
            </a:prstGeom>
          </p:spPr>
          <p:txBody>
            <a:bodyPr lIns="50800" tIns="50800" rIns="50800" bIns="50800" rtlCol="0" anchor="ctr"/>
            <a:lstStyle/>
            <a:p>
              <a:pPr algn="ctr">
                <a:lnSpc>
                  <a:spcPts val="2191"/>
                </a:lnSpc>
              </a:pPr>
              <a:endParaRPr/>
            </a:p>
          </p:txBody>
        </p:sp>
      </p:grpSp>
      <p:sp>
        <p:nvSpPr>
          <p:cNvPr id="6" name="Freeform 6"/>
          <p:cNvSpPr/>
          <p:nvPr/>
        </p:nvSpPr>
        <p:spPr>
          <a:xfrm>
            <a:off x="-232446" y="-156692"/>
            <a:ext cx="8436368" cy="1277802"/>
          </a:xfrm>
          <a:custGeom>
            <a:avLst/>
            <a:gdLst/>
            <a:ahLst/>
            <a:cxnLst/>
            <a:rect l="l" t="t" r="r" b="b"/>
            <a:pathLst>
              <a:path w="8436368" h="1277802">
                <a:moveTo>
                  <a:pt x="0" y="0"/>
                </a:moveTo>
                <a:lnTo>
                  <a:pt x="8436369" y="0"/>
                </a:lnTo>
                <a:lnTo>
                  <a:pt x="8436369" y="1277802"/>
                </a:lnTo>
                <a:lnTo>
                  <a:pt x="0" y="1277802"/>
                </a:lnTo>
                <a:lnTo>
                  <a:pt x="0" y="0"/>
                </a:lnTo>
                <a:close/>
              </a:path>
            </a:pathLst>
          </a:custGeom>
          <a:blipFill>
            <a:blip r:embed="rId3"/>
            <a:stretch>
              <a:fillRect l="-28399" r="-28399" b="-64341"/>
            </a:stretch>
          </a:blipFill>
        </p:spPr>
        <p:txBody>
          <a:bodyPr/>
          <a:lstStyle/>
          <a:p>
            <a:endParaRPr lang="en-US"/>
          </a:p>
        </p:txBody>
      </p:sp>
      <p:sp>
        <p:nvSpPr>
          <p:cNvPr id="7" name="TextBox 7"/>
          <p:cNvSpPr txBox="1"/>
          <p:nvPr/>
        </p:nvSpPr>
        <p:spPr>
          <a:xfrm>
            <a:off x="-331984" y="137913"/>
            <a:ext cx="8436368" cy="639327"/>
          </a:xfrm>
          <a:prstGeom prst="rect">
            <a:avLst/>
          </a:prstGeom>
        </p:spPr>
        <p:txBody>
          <a:bodyPr lIns="0" tIns="0" rIns="0" bIns="0" rtlCol="0" anchor="t">
            <a:spAutoFit/>
          </a:bodyPr>
          <a:lstStyle/>
          <a:p>
            <a:pPr algn="ctr">
              <a:lnSpc>
                <a:spcPts val="5191"/>
              </a:lnSpc>
            </a:pPr>
            <a:r>
              <a:rPr lang="en-US" sz="3707">
                <a:solidFill>
                  <a:srgbClr val="AB8C53"/>
                </a:solidFill>
                <a:latin typeface="Droid Serif"/>
                <a:ea typeface="Droid Serif"/>
                <a:cs typeface="Droid Serif"/>
                <a:sym typeface="Droid Serif"/>
              </a:rPr>
              <a:t>2024 UAHA Highlights</a:t>
            </a:r>
          </a:p>
        </p:txBody>
      </p:sp>
      <p:sp>
        <p:nvSpPr>
          <p:cNvPr id="8" name="Freeform 8"/>
          <p:cNvSpPr/>
          <p:nvPr/>
        </p:nvSpPr>
        <p:spPr>
          <a:xfrm>
            <a:off x="2965685" y="3881861"/>
            <a:ext cx="2211097" cy="1147339"/>
          </a:xfrm>
          <a:custGeom>
            <a:avLst/>
            <a:gdLst/>
            <a:ahLst/>
            <a:cxnLst/>
            <a:rect l="l" t="t" r="r" b="b"/>
            <a:pathLst>
              <a:path w="2211097" h="1147339">
                <a:moveTo>
                  <a:pt x="0" y="0"/>
                </a:moveTo>
                <a:lnTo>
                  <a:pt x="2211097" y="0"/>
                </a:lnTo>
                <a:lnTo>
                  <a:pt x="2211097" y="1147339"/>
                </a:lnTo>
                <a:lnTo>
                  <a:pt x="0" y="1147339"/>
                </a:lnTo>
                <a:lnTo>
                  <a:pt x="0" y="0"/>
                </a:lnTo>
                <a:close/>
              </a:path>
            </a:pathLst>
          </a:custGeom>
          <a:blipFill>
            <a:blip r:embed="rId4"/>
            <a:stretch>
              <a:fillRect l="-14466" t="-55405" r="-17272" b="-35005"/>
            </a:stretch>
          </a:blipFill>
        </p:spPr>
        <p:txBody>
          <a:bodyPr/>
          <a:lstStyle/>
          <a:p>
            <a:endParaRPr lang="en-US"/>
          </a:p>
        </p:txBody>
      </p:sp>
      <p:grpSp>
        <p:nvGrpSpPr>
          <p:cNvPr id="9" name="Group 9"/>
          <p:cNvGrpSpPr/>
          <p:nvPr/>
        </p:nvGrpSpPr>
        <p:grpSpPr>
          <a:xfrm>
            <a:off x="162574" y="1227023"/>
            <a:ext cx="7447252" cy="8683729"/>
            <a:chOff x="0" y="0"/>
            <a:chExt cx="9929670" cy="11578305"/>
          </a:xfrm>
        </p:grpSpPr>
        <p:sp>
          <p:nvSpPr>
            <p:cNvPr id="10" name="Freeform 10"/>
            <p:cNvSpPr/>
            <p:nvPr/>
          </p:nvSpPr>
          <p:spPr>
            <a:xfrm>
              <a:off x="6837236" y="7455060"/>
              <a:ext cx="3092434" cy="4123245"/>
            </a:xfrm>
            <a:custGeom>
              <a:avLst/>
              <a:gdLst/>
              <a:ahLst/>
              <a:cxnLst/>
              <a:rect l="l" t="t" r="r" b="b"/>
              <a:pathLst>
                <a:path w="3092434" h="4123245">
                  <a:moveTo>
                    <a:pt x="0" y="0"/>
                  </a:moveTo>
                  <a:lnTo>
                    <a:pt x="3092434" y="0"/>
                  </a:lnTo>
                  <a:lnTo>
                    <a:pt x="3092434" y="4123245"/>
                  </a:lnTo>
                  <a:lnTo>
                    <a:pt x="0" y="4123245"/>
                  </a:lnTo>
                  <a:lnTo>
                    <a:pt x="0" y="0"/>
                  </a:lnTo>
                  <a:close/>
                </a:path>
              </a:pathLst>
            </a:custGeom>
            <a:blipFill>
              <a:blip r:embed="rId5"/>
              <a:stretch>
                <a:fillRect/>
              </a:stretch>
            </a:blipFill>
          </p:spPr>
          <p:txBody>
            <a:bodyPr/>
            <a:lstStyle/>
            <a:p>
              <a:endParaRPr lang="en-US"/>
            </a:p>
          </p:txBody>
        </p:sp>
        <p:sp>
          <p:nvSpPr>
            <p:cNvPr id="11" name="Freeform 11"/>
            <p:cNvSpPr/>
            <p:nvPr/>
          </p:nvSpPr>
          <p:spPr>
            <a:xfrm>
              <a:off x="208354" y="7205486"/>
              <a:ext cx="3279614" cy="4372819"/>
            </a:xfrm>
            <a:custGeom>
              <a:avLst/>
              <a:gdLst/>
              <a:ahLst/>
              <a:cxnLst/>
              <a:rect l="l" t="t" r="r" b="b"/>
              <a:pathLst>
                <a:path w="3279614" h="4372819">
                  <a:moveTo>
                    <a:pt x="0" y="0"/>
                  </a:moveTo>
                  <a:lnTo>
                    <a:pt x="3279614" y="0"/>
                  </a:lnTo>
                  <a:lnTo>
                    <a:pt x="3279614" y="4372819"/>
                  </a:lnTo>
                  <a:lnTo>
                    <a:pt x="0" y="4372819"/>
                  </a:lnTo>
                  <a:lnTo>
                    <a:pt x="0" y="0"/>
                  </a:lnTo>
                  <a:close/>
                </a:path>
              </a:pathLst>
            </a:custGeom>
            <a:blipFill>
              <a:blip r:embed="rId6"/>
              <a:stretch>
                <a:fillRect/>
              </a:stretch>
            </a:blipFill>
          </p:spPr>
          <p:txBody>
            <a:bodyPr/>
            <a:lstStyle/>
            <a:p>
              <a:endParaRPr lang="en-US"/>
            </a:p>
          </p:txBody>
        </p:sp>
        <p:sp>
          <p:nvSpPr>
            <p:cNvPr id="12" name="Freeform 12"/>
            <p:cNvSpPr/>
            <p:nvPr/>
          </p:nvSpPr>
          <p:spPr>
            <a:xfrm>
              <a:off x="4249456" y="8578539"/>
              <a:ext cx="2249825" cy="2999766"/>
            </a:xfrm>
            <a:custGeom>
              <a:avLst/>
              <a:gdLst/>
              <a:ahLst/>
              <a:cxnLst/>
              <a:rect l="l" t="t" r="r" b="b"/>
              <a:pathLst>
                <a:path w="2249825" h="2999766">
                  <a:moveTo>
                    <a:pt x="0" y="0"/>
                  </a:moveTo>
                  <a:lnTo>
                    <a:pt x="2249825" y="0"/>
                  </a:lnTo>
                  <a:lnTo>
                    <a:pt x="2249825" y="2999766"/>
                  </a:lnTo>
                  <a:lnTo>
                    <a:pt x="0" y="2999766"/>
                  </a:lnTo>
                  <a:lnTo>
                    <a:pt x="0" y="0"/>
                  </a:lnTo>
                  <a:close/>
                </a:path>
              </a:pathLst>
            </a:custGeom>
            <a:blipFill>
              <a:blip r:embed="rId7"/>
              <a:stretch>
                <a:fillRect/>
              </a:stretch>
            </a:blipFill>
          </p:spPr>
          <p:txBody>
            <a:bodyPr/>
            <a:lstStyle/>
            <a:p>
              <a:endParaRPr lang="en-US"/>
            </a:p>
          </p:txBody>
        </p:sp>
        <p:sp>
          <p:nvSpPr>
            <p:cNvPr id="13" name="Freeform 13"/>
            <p:cNvSpPr/>
            <p:nvPr/>
          </p:nvSpPr>
          <p:spPr>
            <a:xfrm>
              <a:off x="4249456" y="5344078"/>
              <a:ext cx="2249825" cy="2999766"/>
            </a:xfrm>
            <a:custGeom>
              <a:avLst/>
              <a:gdLst/>
              <a:ahLst/>
              <a:cxnLst/>
              <a:rect l="l" t="t" r="r" b="b"/>
              <a:pathLst>
                <a:path w="2249825" h="2999766">
                  <a:moveTo>
                    <a:pt x="0" y="0"/>
                  </a:moveTo>
                  <a:lnTo>
                    <a:pt x="2249825" y="0"/>
                  </a:lnTo>
                  <a:lnTo>
                    <a:pt x="2249825" y="2999767"/>
                  </a:lnTo>
                  <a:lnTo>
                    <a:pt x="0" y="2999767"/>
                  </a:lnTo>
                  <a:lnTo>
                    <a:pt x="0" y="0"/>
                  </a:lnTo>
                  <a:close/>
                </a:path>
              </a:pathLst>
            </a:custGeom>
            <a:blipFill>
              <a:blip r:embed="rId8"/>
              <a:stretch>
                <a:fillRect/>
              </a:stretch>
            </a:blipFill>
          </p:spPr>
          <p:txBody>
            <a:bodyPr/>
            <a:lstStyle/>
            <a:p>
              <a:endParaRPr lang="en-US"/>
            </a:p>
          </p:txBody>
        </p:sp>
        <p:sp>
          <p:nvSpPr>
            <p:cNvPr id="14" name="Freeform 14"/>
            <p:cNvSpPr/>
            <p:nvPr/>
          </p:nvSpPr>
          <p:spPr>
            <a:xfrm>
              <a:off x="0" y="0"/>
              <a:ext cx="6228827" cy="3345111"/>
            </a:xfrm>
            <a:custGeom>
              <a:avLst/>
              <a:gdLst/>
              <a:ahLst/>
              <a:cxnLst/>
              <a:rect l="l" t="t" r="r" b="b"/>
              <a:pathLst>
                <a:path w="6228827" h="3345111">
                  <a:moveTo>
                    <a:pt x="0" y="0"/>
                  </a:moveTo>
                  <a:lnTo>
                    <a:pt x="6228827" y="0"/>
                  </a:lnTo>
                  <a:lnTo>
                    <a:pt x="6228827" y="3345111"/>
                  </a:lnTo>
                  <a:lnTo>
                    <a:pt x="0" y="3345111"/>
                  </a:lnTo>
                  <a:lnTo>
                    <a:pt x="0" y="0"/>
                  </a:lnTo>
                  <a:close/>
                </a:path>
              </a:pathLst>
            </a:custGeom>
            <a:blipFill>
              <a:blip r:embed="rId9"/>
              <a:stretch>
                <a:fillRect l="-12474" t="-32892" r="-11862" b="-40749"/>
              </a:stretch>
            </a:blipFill>
          </p:spPr>
          <p:txBody>
            <a:bodyPr/>
            <a:lstStyle/>
            <a:p>
              <a:endParaRPr lang="en-US"/>
            </a:p>
          </p:txBody>
        </p:sp>
        <p:sp>
          <p:nvSpPr>
            <p:cNvPr id="15" name="Freeform 15"/>
            <p:cNvSpPr/>
            <p:nvPr/>
          </p:nvSpPr>
          <p:spPr>
            <a:xfrm>
              <a:off x="6996023" y="3223299"/>
              <a:ext cx="2907121" cy="3876161"/>
            </a:xfrm>
            <a:custGeom>
              <a:avLst/>
              <a:gdLst/>
              <a:ahLst/>
              <a:cxnLst/>
              <a:rect l="l" t="t" r="r" b="b"/>
              <a:pathLst>
                <a:path w="2907121" h="3876161">
                  <a:moveTo>
                    <a:pt x="0" y="0"/>
                  </a:moveTo>
                  <a:lnTo>
                    <a:pt x="2907121" y="0"/>
                  </a:lnTo>
                  <a:lnTo>
                    <a:pt x="2907121" y="3876161"/>
                  </a:lnTo>
                  <a:lnTo>
                    <a:pt x="0" y="3876161"/>
                  </a:lnTo>
                  <a:lnTo>
                    <a:pt x="0" y="0"/>
                  </a:lnTo>
                  <a:close/>
                </a:path>
              </a:pathLst>
            </a:custGeom>
            <a:blipFill>
              <a:blip r:embed="rId10"/>
              <a:stretch>
                <a:fillRect/>
              </a:stretch>
            </a:blipFill>
          </p:spPr>
          <p:txBody>
            <a:bodyPr/>
            <a:lstStyle/>
            <a:p>
              <a:endParaRPr lang="en-US"/>
            </a:p>
          </p:txBody>
        </p:sp>
        <p:sp>
          <p:nvSpPr>
            <p:cNvPr id="16" name="TextBox 16"/>
            <p:cNvSpPr txBox="1"/>
            <p:nvPr/>
          </p:nvSpPr>
          <p:spPr>
            <a:xfrm>
              <a:off x="208354" y="3782627"/>
              <a:ext cx="3279614" cy="3340735"/>
            </a:xfrm>
            <a:prstGeom prst="rect">
              <a:avLst/>
            </a:prstGeom>
          </p:spPr>
          <p:txBody>
            <a:bodyPr lIns="0" tIns="0" rIns="0" bIns="0" rtlCol="0" anchor="t">
              <a:spAutoFit/>
            </a:bodyPr>
            <a:lstStyle/>
            <a:p>
              <a:pPr algn="ctr">
                <a:lnSpc>
                  <a:spcPts val="1679"/>
                </a:lnSpc>
              </a:pPr>
              <a:r>
                <a:rPr lang="en-US" sz="1200" b="1" spc="84">
                  <a:solidFill>
                    <a:srgbClr val="000000"/>
                  </a:solidFill>
                  <a:latin typeface="Droid Serif Bold"/>
                  <a:ea typeface="Droid Serif Bold"/>
                  <a:cs typeface="Droid Serif Bold"/>
                  <a:sym typeface="Droid Serif Bold"/>
                </a:rPr>
                <a:t>May 13, 2024 - Guerrero Student Center Convocation</a:t>
              </a:r>
            </a:p>
            <a:p>
              <a:pPr algn="ctr">
                <a:lnSpc>
                  <a:spcPts val="1679"/>
                </a:lnSpc>
              </a:pPr>
              <a:r>
                <a:rPr lang="en-US" sz="1200" spc="84">
                  <a:solidFill>
                    <a:srgbClr val="000000"/>
                  </a:solidFill>
                  <a:latin typeface="Droid Serif"/>
                  <a:ea typeface="Droid Serif"/>
                  <a:cs typeface="Droid Serif"/>
                  <a:sym typeface="Droid Serif"/>
                </a:rPr>
                <a:t>UAHA participated in the 2024 Adalberto and Ana Guerrero Student Center Convocation. UAHA members participated in the ceremony, UAHA provided undergraduate and graduate awards, and pinned every graduate with their </a:t>
              </a:r>
            </a:p>
            <a:p>
              <a:pPr algn="ctr">
                <a:lnSpc>
                  <a:spcPts val="1679"/>
                </a:lnSpc>
                <a:spcBef>
                  <a:spcPct val="0"/>
                </a:spcBef>
              </a:pPr>
              <a:r>
                <a:rPr lang="en-US" sz="1200" spc="84">
                  <a:solidFill>
                    <a:srgbClr val="000000"/>
                  </a:solidFill>
                  <a:latin typeface="Droid Serif"/>
                  <a:ea typeface="Droid Serif"/>
                  <a:cs typeface="Droid Serif"/>
                  <a:sym typeface="Droid Serif"/>
                </a:rPr>
                <a:t>UA Hispanic Alumni pin.</a:t>
              </a:r>
            </a:p>
          </p:txBody>
        </p:sp>
        <p:sp>
          <p:nvSpPr>
            <p:cNvPr id="17" name="TextBox 17"/>
            <p:cNvSpPr txBox="1"/>
            <p:nvPr/>
          </p:nvSpPr>
          <p:spPr>
            <a:xfrm>
              <a:off x="6499281" y="85764"/>
              <a:ext cx="3430389" cy="2781935"/>
            </a:xfrm>
            <a:prstGeom prst="rect">
              <a:avLst/>
            </a:prstGeom>
          </p:spPr>
          <p:txBody>
            <a:bodyPr lIns="0" tIns="0" rIns="0" bIns="0" rtlCol="0" anchor="t">
              <a:spAutoFit/>
            </a:bodyPr>
            <a:lstStyle/>
            <a:p>
              <a:pPr algn="ctr">
                <a:lnSpc>
                  <a:spcPts val="1679"/>
                </a:lnSpc>
              </a:pPr>
              <a:r>
                <a:rPr lang="en-US" sz="1200" b="1" spc="84">
                  <a:solidFill>
                    <a:srgbClr val="000000"/>
                  </a:solidFill>
                  <a:latin typeface="Droid Serif Bold"/>
                  <a:ea typeface="Droid Serif Bold"/>
                  <a:cs typeface="Droid Serif Bold"/>
                  <a:sym typeface="Droid Serif Bold"/>
                </a:rPr>
                <a:t>April 17, 2024 - UAHA Scholar Graduate Dinner</a:t>
              </a:r>
            </a:p>
            <a:p>
              <a:pPr algn="ctr">
                <a:lnSpc>
                  <a:spcPts val="1679"/>
                </a:lnSpc>
              </a:pPr>
              <a:r>
                <a:rPr lang="en-US" sz="1200" spc="84">
                  <a:solidFill>
                    <a:srgbClr val="000000"/>
                  </a:solidFill>
                  <a:latin typeface="Droid Serif"/>
                  <a:ea typeface="Droid Serif"/>
                  <a:cs typeface="Droid Serif"/>
                  <a:sym typeface="Droid Serif"/>
                </a:rPr>
                <a:t>UAHA celebrated its graduates of 2023-2024 by hosting a dinner for graduates and guests. UAHA Scholars received a stole to wear for convocations and were pinned with their own </a:t>
              </a:r>
            </a:p>
            <a:p>
              <a:pPr algn="ctr">
                <a:lnSpc>
                  <a:spcPts val="1679"/>
                </a:lnSpc>
                <a:spcBef>
                  <a:spcPct val="0"/>
                </a:spcBef>
              </a:pPr>
              <a:r>
                <a:rPr lang="en-US" sz="1200" spc="84">
                  <a:solidFill>
                    <a:srgbClr val="000000"/>
                  </a:solidFill>
                  <a:latin typeface="Droid Serif"/>
                  <a:ea typeface="Droid Serif"/>
                  <a:cs typeface="Droid Serif"/>
                  <a:sym typeface="Droid Serif"/>
                </a:rPr>
                <a:t>UA Hispanic Alumni pin. </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98286" t="-19059" r="-46915" b="-8120"/>
            </a:stretch>
          </a:blipFill>
        </p:spPr>
        <p:txBody>
          <a:bodyPr/>
          <a:lstStyle/>
          <a:p>
            <a:endParaRPr lang="en-US"/>
          </a:p>
        </p:txBody>
      </p:sp>
      <p:grpSp>
        <p:nvGrpSpPr>
          <p:cNvPr id="3" name="Group 3"/>
          <p:cNvGrpSpPr/>
          <p:nvPr/>
        </p:nvGrpSpPr>
        <p:grpSpPr>
          <a:xfrm>
            <a:off x="-858536" y="614954"/>
            <a:ext cx="9138888" cy="10089659"/>
            <a:chOff x="0" y="0"/>
            <a:chExt cx="3185669" cy="3517093"/>
          </a:xfrm>
        </p:grpSpPr>
        <p:sp>
          <p:nvSpPr>
            <p:cNvPr id="4" name="Freeform 4"/>
            <p:cNvSpPr/>
            <p:nvPr/>
          </p:nvSpPr>
          <p:spPr>
            <a:xfrm>
              <a:off x="0" y="0"/>
              <a:ext cx="3185669" cy="3517093"/>
            </a:xfrm>
            <a:custGeom>
              <a:avLst/>
              <a:gdLst/>
              <a:ahLst/>
              <a:cxnLst/>
              <a:rect l="l" t="t" r="r" b="b"/>
              <a:pathLst>
                <a:path w="3185669" h="3517093">
                  <a:moveTo>
                    <a:pt x="0" y="0"/>
                  </a:moveTo>
                  <a:lnTo>
                    <a:pt x="3185669" y="0"/>
                  </a:lnTo>
                  <a:lnTo>
                    <a:pt x="3185669" y="3517093"/>
                  </a:lnTo>
                  <a:lnTo>
                    <a:pt x="0" y="3517093"/>
                  </a:lnTo>
                  <a:close/>
                </a:path>
              </a:pathLst>
            </a:custGeom>
            <a:solidFill>
              <a:srgbClr val="FFFFFF"/>
            </a:solidFill>
          </p:spPr>
          <p:txBody>
            <a:bodyPr/>
            <a:lstStyle/>
            <a:p>
              <a:endParaRPr lang="en-US"/>
            </a:p>
          </p:txBody>
        </p:sp>
        <p:sp>
          <p:nvSpPr>
            <p:cNvPr id="5" name="TextBox 5"/>
            <p:cNvSpPr txBox="1"/>
            <p:nvPr/>
          </p:nvSpPr>
          <p:spPr>
            <a:xfrm>
              <a:off x="0" y="-38100"/>
              <a:ext cx="3185669" cy="3555193"/>
            </a:xfrm>
            <a:prstGeom prst="rect">
              <a:avLst/>
            </a:prstGeom>
          </p:spPr>
          <p:txBody>
            <a:bodyPr lIns="50800" tIns="50800" rIns="50800" bIns="50800" rtlCol="0" anchor="ctr"/>
            <a:lstStyle/>
            <a:p>
              <a:pPr algn="ctr">
                <a:lnSpc>
                  <a:spcPts val="2191"/>
                </a:lnSpc>
              </a:pPr>
              <a:endParaRPr/>
            </a:p>
          </p:txBody>
        </p:sp>
      </p:grpSp>
      <p:grpSp>
        <p:nvGrpSpPr>
          <p:cNvPr id="6" name="Group 6"/>
          <p:cNvGrpSpPr/>
          <p:nvPr/>
        </p:nvGrpSpPr>
        <p:grpSpPr>
          <a:xfrm>
            <a:off x="-287519" y="6771618"/>
            <a:ext cx="8347439" cy="1023125"/>
            <a:chOff x="0" y="0"/>
            <a:chExt cx="11129918" cy="1364166"/>
          </a:xfrm>
        </p:grpSpPr>
        <p:sp>
          <p:nvSpPr>
            <p:cNvPr id="7" name="Freeform 7"/>
            <p:cNvSpPr/>
            <p:nvPr/>
          </p:nvSpPr>
          <p:spPr>
            <a:xfrm>
              <a:off x="0" y="0"/>
              <a:ext cx="11129918" cy="1364166"/>
            </a:xfrm>
            <a:custGeom>
              <a:avLst/>
              <a:gdLst/>
              <a:ahLst/>
              <a:cxnLst/>
              <a:rect l="l" t="t" r="r" b="b"/>
              <a:pathLst>
                <a:path w="11129918" h="1364166">
                  <a:moveTo>
                    <a:pt x="0" y="0"/>
                  </a:moveTo>
                  <a:lnTo>
                    <a:pt x="11129918" y="0"/>
                  </a:lnTo>
                  <a:lnTo>
                    <a:pt x="11129918" y="1364166"/>
                  </a:lnTo>
                  <a:lnTo>
                    <a:pt x="0" y="1364166"/>
                  </a:lnTo>
                  <a:lnTo>
                    <a:pt x="0" y="0"/>
                  </a:lnTo>
                  <a:close/>
                </a:path>
              </a:pathLst>
            </a:custGeom>
            <a:blipFill>
              <a:blip r:embed="rId3"/>
              <a:stretch>
                <a:fillRect l="-26927" r="-26927" b="-99275"/>
              </a:stretch>
            </a:blipFill>
          </p:spPr>
          <p:txBody>
            <a:bodyPr/>
            <a:lstStyle/>
            <a:p>
              <a:endParaRPr lang="en-US"/>
            </a:p>
          </p:txBody>
        </p:sp>
        <p:sp>
          <p:nvSpPr>
            <p:cNvPr id="8" name="TextBox 8"/>
            <p:cNvSpPr txBox="1"/>
            <p:nvPr/>
          </p:nvSpPr>
          <p:spPr>
            <a:xfrm>
              <a:off x="1655845" y="241393"/>
              <a:ext cx="7818229" cy="805180"/>
            </a:xfrm>
            <a:prstGeom prst="rect">
              <a:avLst/>
            </a:prstGeom>
          </p:spPr>
          <p:txBody>
            <a:bodyPr lIns="0" tIns="0" rIns="0" bIns="0" rtlCol="0" anchor="t">
              <a:spAutoFit/>
            </a:bodyPr>
            <a:lstStyle/>
            <a:p>
              <a:pPr algn="ctr">
                <a:lnSpc>
                  <a:spcPts val="5040"/>
                </a:lnSpc>
              </a:pPr>
              <a:r>
                <a:rPr lang="en-US" sz="3600">
                  <a:solidFill>
                    <a:srgbClr val="AB8C53"/>
                  </a:solidFill>
                  <a:latin typeface="Droid Serif"/>
                  <a:ea typeface="Droid Serif"/>
                  <a:cs typeface="Droid Serif"/>
                  <a:sym typeface="Droid Serif"/>
                </a:rPr>
                <a:t>Land Acknowledgement</a:t>
              </a:r>
            </a:p>
          </p:txBody>
        </p:sp>
      </p:grpSp>
      <p:sp>
        <p:nvSpPr>
          <p:cNvPr id="9" name="Freeform 9"/>
          <p:cNvSpPr/>
          <p:nvPr/>
        </p:nvSpPr>
        <p:spPr>
          <a:xfrm>
            <a:off x="68858" y="1923433"/>
            <a:ext cx="1662304" cy="2055330"/>
          </a:xfrm>
          <a:custGeom>
            <a:avLst/>
            <a:gdLst/>
            <a:ahLst/>
            <a:cxnLst/>
            <a:rect l="l" t="t" r="r" b="b"/>
            <a:pathLst>
              <a:path w="1662304" h="2055330">
                <a:moveTo>
                  <a:pt x="0" y="0"/>
                </a:moveTo>
                <a:lnTo>
                  <a:pt x="1662305" y="0"/>
                </a:lnTo>
                <a:lnTo>
                  <a:pt x="1662305" y="2055329"/>
                </a:lnTo>
                <a:lnTo>
                  <a:pt x="0" y="2055329"/>
                </a:lnTo>
                <a:lnTo>
                  <a:pt x="0" y="0"/>
                </a:lnTo>
                <a:close/>
              </a:path>
            </a:pathLst>
          </a:custGeom>
          <a:blipFill>
            <a:blip r:embed="rId4"/>
            <a:stretch>
              <a:fillRect/>
            </a:stretch>
          </a:blipFill>
          <a:ln w="38100" cap="sq">
            <a:solidFill>
              <a:srgbClr val="AB8C53"/>
            </a:solidFill>
            <a:prstDash val="solid"/>
            <a:miter/>
          </a:ln>
        </p:spPr>
        <p:txBody>
          <a:bodyPr/>
          <a:lstStyle/>
          <a:p>
            <a:endParaRPr lang="en-US"/>
          </a:p>
        </p:txBody>
      </p:sp>
      <p:sp>
        <p:nvSpPr>
          <p:cNvPr id="10" name="TextBox 10"/>
          <p:cNvSpPr txBox="1"/>
          <p:nvPr/>
        </p:nvSpPr>
        <p:spPr>
          <a:xfrm>
            <a:off x="1903158" y="1615269"/>
            <a:ext cx="5718084" cy="4887375"/>
          </a:xfrm>
          <a:prstGeom prst="rect">
            <a:avLst/>
          </a:prstGeom>
        </p:spPr>
        <p:txBody>
          <a:bodyPr lIns="0" tIns="0" rIns="0" bIns="0" rtlCol="0" anchor="t">
            <a:spAutoFit/>
          </a:bodyPr>
          <a:lstStyle/>
          <a:p>
            <a:pPr algn="l">
              <a:lnSpc>
                <a:spcPts val="2029"/>
              </a:lnSpc>
            </a:pPr>
            <a:r>
              <a:rPr lang="en-US" sz="1260">
                <a:solidFill>
                  <a:srgbClr val="100F10"/>
                </a:solidFill>
                <a:latin typeface="Droid Serif"/>
                <a:ea typeface="Droid Serif"/>
                <a:cs typeface="Droid Serif"/>
                <a:sym typeface="Droid Serif"/>
              </a:rPr>
              <a:t>     Lupita Murillo enjoyed an extraordinary 50-year career as a broadcast journalist, where she fearlessly reported on everything from drug tunnels and wildfires to witnessing executions and chasing down child molesters. Her dedication to delivering impactful stories earned her widespread respect and admiration.</a:t>
            </a:r>
          </a:p>
          <a:p>
            <a:pPr algn="l">
              <a:lnSpc>
                <a:spcPts val="2029"/>
              </a:lnSpc>
            </a:pPr>
            <a:r>
              <a:rPr lang="en-US" sz="1260">
                <a:solidFill>
                  <a:srgbClr val="100F10"/>
                </a:solidFill>
                <a:latin typeface="Droid Serif"/>
                <a:ea typeface="Droid Serif"/>
                <a:cs typeface="Droid Serif"/>
                <a:sym typeface="Droid Serif"/>
              </a:rPr>
              <a:t>     Beyond her remarkable career, Lupita has been a steadfast supporter of her community. In retirement, she continues to dedicate her time and energy to causes close to her heart, volunteering with organizations such as the Alzheimer’s Association, TIHAN, and the Boys and Girls Club.</a:t>
            </a:r>
          </a:p>
          <a:p>
            <a:pPr algn="l">
              <a:lnSpc>
                <a:spcPts val="2029"/>
              </a:lnSpc>
            </a:pPr>
            <a:r>
              <a:rPr lang="en-US" sz="1260">
                <a:solidFill>
                  <a:srgbClr val="100F10"/>
                </a:solidFill>
                <a:latin typeface="Droid Serif"/>
                <a:ea typeface="Droid Serif"/>
                <a:cs typeface="Droid Serif"/>
                <a:sym typeface="Droid Serif"/>
              </a:rPr>
              <a:t>     Throughout her career, Lupita received numerous accolades, including several Edward R. Murrow Awards, Associated Press Awards, and recognition from American Women in Radio and Television. She was also inducted into the prestigious Rocky Mountain Emmy Silver Circle, which honors media professionals with 25 or more years of distinguished service in the television industry.  Additionally, she is a proud recipient of the University of Arizona’s Portrait of Excellence Award.</a:t>
            </a:r>
          </a:p>
          <a:p>
            <a:pPr algn="l">
              <a:lnSpc>
                <a:spcPts val="2029"/>
              </a:lnSpc>
            </a:pPr>
            <a:r>
              <a:rPr lang="en-US" sz="1260">
                <a:solidFill>
                  <a:srgbClr val="100F10"/>
                </a:solidFill>
                <a:latin typeface="Droid Serif"/>
                <a:ea typeface="Droid Serif"/>
                <a:cs typeface="Droid Serif"/>
                <a:sym typeface="Droid Serif"/>
              </a:rPr>
              <a:t>     Lupita is married to Don Gutzler, a former educator and gymnastics coach who trained two Olympians, Kurt Thomas and Kerri Strug. Together, they share a life dedicated to excellence, service, and inspiring others.</a:t>
            </a:r>
          </a:p>
        </p:txBody>
      </p:sp>
      <p:sp>
        <p:nvSpPr>
          <p:cNvPr id="11" name="TextBox 11"/>
          <p:cNvSpPr txBox="1"/>
          <p:nvPr/>
        </p:nvSpPr>
        <p:spPr>
          <a:xfrm>
            <a:off x="1050184" y="567329"/>
            <a:ext cx="5672032" cy="1010920"/>
          </a:xfrm>
          <a:prstGeom prst="rect">
            <a:avLst/>
          </a:prstGeom>
        </p:spPr>
        <p:txBody>
          <a:bodyPr lIns="0" tIns="0" rIns="0" bIns="0" rtlCol="0" anchor="t">
            <a:spAutoFit/>
          </a:bodyPr>
          <a:lstStyle/>
          <a:p>
            <a:pPr algn="ctr">
              <a:lnSpc>
                <a:spcPts val="3780"/>
              </a:lnSpc>
            </a:pPr>
            <a:r>
              <a:rPr lang="en-US" sz="2700">
                <a:solidFill>
                  <a:srgbClr val="100F10"/>
                </a:solidFill>
                <a:latin typeface="Parisienne"/>
                <a:ea typeface="Parisienne"/>
                <a:cs typeface="Parisienne"/>
                <a:sym typeface="Parisienne"/>
              </a:rPr>
              <a:t>Mistress of Ceremonies</a:t>
            </a:r>
          </a:p>
          <a:p>
            <a:pPr algn="ctr">
              <a:lnSpc>
                <a:spcPts val="4480"/>
              </a:lnSpc>
            </a:pPr>
            <a:r>
              <a:rPr lang="en-US" sz="3200">
                <a:solidFill>
                  <a:srgbClr val="100F10"/>
                </a:solidFill>
                <a:latin typeface="Parisienne"/>
                <a:ea typeface="Parisienne"/>
                <a:cs typeface="Parisienne"/>
                <a:sym typeface="Parisienne"/>
              </a:rPr>
              <a:t>Lupita Murillo</a:t>
            </a:r>
          </a:p>
        </p:txBody>
      </p:sp>
      <p:sp>
        <p:nvSpPr>
          <p:cNvPr id="12" name="TextBox 12"/>
          <p:cNvSpPr txBox="1"/>
          <p:nvPr/>
        </p:nvSpPr>
        <p:spPr>
          <a:xfrm>
            <a:off x="349681" y="8025617"/>
            <a:ext cx="7073038" cy="1801107"/>
          </a:xfrm>
          <a:prstGeom prst="rect">
            <a:avLst/>
          </a:prstGeom>
        </p:spPr>
        <p:txBody>
          <a:bodyPr lIns="0" tIns="0" rIns="0" bIns="0" rtlCol="0" anchor="t">
            <a:spAutoFit/>
          </a:bodyPr>
          <a:lstStyle/>
          <a:p>
            <a:pPr algn="ctr">
              <a:lnSpc>
                <a:spcPts val="2051"/>
              </a:lnSpc>
            </a:pPr>
            <a:r>
              <a:rPr lang="en-US" sz="1465" spc="102">
                <a:solidFill>
                  <a:srgbClr val="000000"/>
                </a:solidFill>
                <a:latin typeface="Droid Serif"/>
                <a:ea typeface="Droid Serif"/>
                <a:cs typeface="Droid Serif"/>
                <a:sym typeface="Droid Serif"/>
              </a:rPr>
              <a:t>We respectfully acknowledge the University of Arizona is on the land and territories of Indigenous peoples. Today, Arizona is home to 22 federally recognized tribes, with Tucson being home to the O’odham and the Yaqui. Committed to diversity and inclusion, the University strives to build sustainable relationships with sovereign Native Nations and Indigenous communities through education offerings, partnerships, and community service.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1E895"/>
        </a:solidFill>
        <a:effectLst/>
      </p:bgPr>
    </p:bg>
    <p:spTree>
      <p:nvGrpSpPr>
        <p:cNvPr id="1" name=""/>
        <p:cNvGrpSpPr/>
        <p:nvPr/>
      </p:nvGrpSpPr>
      <p:grpSpPr>
        <a:xfrm>
          <a:off x="0" y="0"/>
          <a:ext cx="0" cy="0"/>
          <a:chOff x="0" y="0"/>
          <a:chExt cx="0" cy="0"/>
        </a:xfrm>
      </p:grpSpPr>
      <p:grpSp>
        <p:nvGrpSpPr>
          <p:cNvPr id="2" name="Group 2"/>
          <p:cNvGrpSpPr/>
          <p:nvPr/>
        </p:nvGrpSpPr>
        <p:grpSpPr>
          <a:xfrm>
            <a:off x="-988359" y="799304"/>
            <a:ext cx="9714251" cy="9479920"/>
            <a:chOff x="0" y="0"/>
            <a:chExt cx="3386231" cy="3304547"/>
          </a:xfrm>
        </p:grpSpPr>
        <p:sp>
          <p:nvSpPr>
            <p:cNvPr id="3" name="Freeform 3"/>
            <p:cNvSpPr/>
            <p:nvPr/>
          </p:nvSpPr>
          <p:spPr>
            <a:xfrm>
              <a:off x="0" y="0"/>
              <a:ext cx="3386231" cy="3304547"/>
            </a:xfrm>
            <a:custGeom>
              <a:avLst/>
              <a:gdLst/>
              <a:ahLst/>
              <a:cxnLst/>
              <a:rect l="l" t="t" r="r" b="b"/>
              <a:pathLst>
                <a:path w="3386231" h="3304547">
                  <a:moveTo>
                    <a:pt x="0" y="0"/>
                  </a:moveTo>
                  <a:lnTo>
                    <a:pt x="3386231" y="0"/>
                  </a:lnTo>
                  <a:lnTo>
                    <a:pt x="3386231" y="3304547"/>
                  </a:lnTo>
                  <a:lnTo>
                    <a:pt x="0" y="3304547"/>
                  </a:lnTo>
                  <a:close/>
                </a:path>
              </a:pathLst>
            </a:custGeom>
            <a:solidFill>
              <a:srgbClr val="EEEFBF"/>
            </a:solidFill>
          </p:spPr>
          <p:txBody>
            <a:bodyPr/>
            <a:lstStyle/>
            <a:p>
              <a:endParaRPr lang="en-US"/>
            </a:p>
          </p:txBody>
        </p:sp>
        <p:sp>
          <p:nvSpPr>
            <p:cNvPr id="4" name="TextBox 4"/>
            <p:cNvSpPr txBox="1"/>
            <p:nvPr/>
          </p:nvSpPr>
          <p:spPr>
            <a:xfrm>
              <a:off x="0" y="-38100"/>
              <a:ext cx="3386231" cy="3342647"/>
            </a:xfrm>
            <a:prstGeom prst="rect">
              <a:avLst/>
            </a:prstGeom>
          </p:spPr>
          <p:txBody>
            <a:bodyPr lIns="50800" tIns="50800" rIns="50800" bIns="50800" rtlCol="0" anchor="ctr"/>
            <a:lstStyle/>
            <a:p>
              <a:pPr algn="ctr">
                <a:lnSpc>
                  <a:spcPts val="2191"/>
                </a:lnSpc>
              </a:pPr>
              <a:endParaRPr/>
            </a:p>
          </p:txBody>
        </p:sp>
      </p:grpSp>
      <p:sp>
        <p:nvSpPr>
          <p:cNvPr id="5" name="Freeform 5"/>
          <p:cNvSpPr/>
          <p:nvPr/>
        </p:nvSpPr>
        <p:spPr>
          <a:xfrm>
            <a:off x="285257" y="4578422"/>
            <a:ext cx="3495220" cy="2301992"/>
          </a:xfrm>
          <a:custGeom>
            <a:avLst/>
            <a:gdLst/>
            <a:ahLst/>
            <a:cxnLst/>
            <a:rect l="l" t="t" r="r" b="b"/>
            <a:pathLst>
              <a:path w="3495220" h="2301992">
                <a:moveTo>
                  <a:pt x="0" y="0"/>
                </a:moveTo>
                <a:lnTo>
                  <a:pt x="3495220" y="0"/>
                </a:lnTo>
                <a:lnTo>
                  <a:pt x="3495220" y="2301992"/>
                </a:lnTo>
                <a:lnTo>
                  <a:pt x="0" y="2301992"/>
                </a:lnTo>
                <a:lnTo>
                  <a:pt x="0" y="0"/>
                </a:lnTo>
                <a:close/>
              </a:path>
            </a:pathLst>
          </a:custGeom>
          <a:blipFill>
            <a:blip r:embed="rId2"/>
            <a:stretch>
              <a:fillRect t="-44498" b="-57947"/>
            </a:stretch>
          </a:blipFill>
        </p:spPr>
        <p:txBody>
          <a:bodyPr/>
          <a:lstStyle/>
          <a:p>
            <a:endParaRPr lang="en-US"/>
          </a:p>
        </p:txBody>
      </p:sp>
      <p:sp>
        <p:nvSpPr>
          <p:cNvPr id="6" name="Freeform 6"/>
          <p:cNvSpPr/>
          <p:nvPr/>
        </p:nvSpPr>
        <p:spPr>
          <a:xfrm>
            <a:off x="3886200" y="6465934"/>
            <a:ext cx="3611535" cy="3162593"/>
          </a:xfrm>
          <a:custGeom>
            <a:avLst/>
            <a:gdLst/>
            <a:ahLst/>
            <a:cxnLst/>
            <a:rect l="l" t="t" r="r" b="b"/>
            <a:pathLst>
              <a:path w="3611535" h="3162593">
                <a:moveTo>
                  <a:pt x="0" y="0"/>
                </a:moveTo>
                <a:lnTo>
                  <a:pt x="3611535" y="0"/>
                </a:lnTo>
                <a:lnTo>
                  <a:pt x="3611535" y="3162593"/>
                </a:lnTo>
                <a:lnTo>
                  <a:pt x="0" y="3162593"/>
                </a:lnTo>
                <a:lnTo>
                  <a:pt x="0" y="0"/>
                </a:lnTo>
                <a:close/>
              </a:path>
            </a:pathLst>
          </a:custGeom>
          <a:blipFill>
            <a:blip r:embed="rId3"/>
            <a:stretch>
              <a:fillRect t="-70206" b="-32807"/>
            </a:stretch>
          </a:blipFill>
        </p:spPr>
        <p:txBody>
          <a:bodyPr/>
          <a:lstStyle/>
          <a:p>
            <a:endParaRPr lang="en-US"/>
          </a:p>
        </p:txBody>
      </p:sp>
      <p:sp>
        <p:nvSpPr>
          <p:cNvPr id="7" name="Freeform 7"/>
          <p:cNvSpPr/>
          <p:nvPr/>
        </p:nvSpPr>
        <p:spPr>
          <a:xfrm>
            <a:off x="520544" y="1761695"/>
            <a:ext cx="6731312" cy="2597652"/>
          </a:xfrm>
          <a:custGeom>
            <a:avLst/>
            <a:gdLst/>
            <a:ahLst/>
            <a:cxnLst/>
            <a:rect l="l" t="t" r="r" b="b"/>
            <a:pathLst>
              <a:path w="6731312" h="2597652">
                <a:moveTo>
                  <a:pt x="0" y="0"/>
                </a:moveTo>
                <a:lnTo>
                  <a:pt x="6731312" y="0"/>
                </a:lnTo>
                <a:lnTo>
                  <a:pt x="6731312" y="2597652"/>
                </a:lnTo>
                <a:lnTo>
                  <a:pt x="0" y="2597652"/>
                </a:lnTo>
                <a:lnTo>
                  <a:pt x="0" y="0"/>
                </a:lnTo>
                <a:close/>
              </a:path>
            </a:pathLst>
          </a:custGeom>
          <a:blipFill>
            <a:blip r:embed="rId4"/>
            <a:stretch>
              <a:fillRect t="-44654" b="-1106"/>
            </a:stretch>
          </a:blipFill>
        </p:spPr>
        <p:txBody>
          <a:bodyPr/>
          <a:lstStyle/>
          <a:p>
            <a:endParaRPr lang="en-US"/>
          </a:p>
        </p:txBody>
      </p:sp>
      <p:sp>
        <p:nvSpPr>
          <p:cNvPr id="8" name="Freeform 8"/>
          <p:cNvSpPr/>
          <p:nvPr/>
        </p:nvSpPr>
        <p:spPr>
          <a:xfrm>
            <a:off x="3886200" y="4435547"/>
            <a:ext cx="3752000" cy="1911230"/>
          </a:xfrm>
          <a:custGeom>
            <a:avLst/>
            <a:gdLst/>
            <a:ahLst/>
            <a:cxnLst/>
            <a:rect l="l" t="t" r="r" b="b"/>
            <a:pathLst>
              <a:path w="3752000" h="1911230">
                <a:moveTo>
                  <a:pt x="0" y="0"/>
                </a:moveTo>
                <a:lnTo>
                  <a:pt x="3752000" y="0"/>
                </a:lnTo>
                <a:lnTo>
                  <a:pt x="3752000" y="1911230"/>
                </a:lnTo>
                <a:lnTo>
                  <a:pt x="0" y="1911230"/>
                </a:lnTo>
                <a:lnTo>
                  <a:pt x="0" y="0"/>
                </a:lnTo>
                <a:close/>
              </a:path>
            </a:pathLst>
          </a:custGeom>
          <a:blipFill>
            <a:blip r:embed="rId5"/>
            <a:stretch>
              <a:fillRect t="-47235"/>
            </a:stretch>
          </a:blipFill>
        </p:spPr>
        <p:txBody>
          <a:bodyPr/>
          <a:lstStyle/>
          <a:p>
            <a:endParaRPr lang="en-US"/>
          </a:p>
        </p:txBody>
      </p:sp>
      <p:sp>
        <p:nvSpPr>
          <p:cNvPr id="9" name="TextBox 9"/>
          <p:cNvSpPr txBox="1"/>
          <p:nvPr/>
        </p:nvSpPr>
        <p:spPr>
          <a:xfrm>
            <a:off x="486464" y="7136565"/>
            <a:ext cx="3294014" cy="2491961"/>
          </a:xfrm>
          <a:prstGeom prst="rect">
            <a:avLst/>
          </a:prstGeom>
        </p:spPr>
        <p:txBody>
          <a:bodyPr lIns="0" tIns="0" rIns="0" bIns="0" rtlCol="0" anchor="t">
            <a:spAutoFit/>
          </a:bodyPr>
          <a:lstStyle/>
          <a:p>
            <a:pPr algn="ctr">
              <a:lnSpc>
                <a:spcPts val="1819"/>
              </a:lnSpc>
            </a:pPr>
            <a:r>
              <a:rPr lang="en-US" sz="1299" b="1" spc="90">
                <a:solidFill>
                  <a:srgbClr val="000000"/>
                </a:solidFill>
                <a:latin typeface="Droid Serif Bold"/>
                <a:ea typeface="Droid Serif Bold"/>
                <a:cs typeface="Droid Serif Bold"/>
                <a:sym typeface="Droid Serif Bold"/>
              </a:rPr>
              <a:t>September 7, 2024 - Hispanic Heritage Game &amp; Tailgate</a:t>
            </a:r>
          </a:p>
          <a:p>
            <a:pPr algn="ctr">
              <a:lnSpc>
                <a:spcPts val="1819"/>
              </a:lnSpc>
              <a:spcBef>
                <a:spcPct val="0"/>
              </a:spcBef>
            </a:pPr>
            <a:r>
              <a:rPr lang="en-US" sz="1299" spc="90">
                <a:solidFill>
                  <a:srgbClr val="000000"/>
                </a:solidFill>
                <a:latin typeface="Droid Serif"/>
                <a:ea typeface="Droid Serif"/>
                <a:cs typeface="Droid Serif"/>
                <a:sym typeface="Droid Serif"/>
              </a:rPr>
              <a:t>UAHA partnered with Arizona Athletics, HSI Initiatives, and UA Government &amp; Community Relations to host the annual Hispanic Heritage Game Tailgate on the UA Mall. Tickets included a meal from El Charro catering and free raffle entry for prizes such as UA apparel and signed footballs. </a:t>
            </a:r>
          </a:p>
        </p:txBody>
      </p:sp>
      <p:sp>
        <p:nvSpPr>
          <p:cNvPr id="10" name="TextBox 10"/>
          <p:cNvSpPr txBox="1"/>
          <p:nvPr/>
        </p:nvSpPr>
        <p:spPr>
          <a:xfrm>
            <a:off x="285257" y="1062377"/>
            <a:ext cx="7212478" cy="626745"/>
          </a:xfrm>
          <a:prstGeom prst="rect">
            <a:avLst/>
          </a:prstGeom>
        </p:spPr>
        <p:txBody>
          <a:bodyPr lIns="0" tIns="0" rIns="0" bIns="0" rtlCol="0" anchor="t">
            <a:spAutoFit/>
          </a:bodyPr>
          <a:lstStyle/>
          <a:p>
            <a:pPr algn="ctr">
              <a:lnSpc>
                <a:spcPts val="1679"/>
              </a:lnSpc>
            </a:pPr>
            <a:r>
              <a:rPr lang="en-US" sz="1200" b="1" spc="84">
                <a:solidFill>
                  <a:srgbClr val="000000"/>
                </a:solidFill>
                <a:latin typeface="Droid Serif Bold"/>
                <a:ea typeface="Droid Serif Bold"/>
                <a:cs typeface="Droid Serif Bold"/>
                <a:sym typeface="Droid Serif Bold"/>
              </a:rPr>
              <a:t>August 29, 2024 - UAHA Scholarship Recipient Kick-off</a:t>
            </a:r>
          </a:p>
          <a:p>
            <a:pPr algn="ctr">
              <a:lnSpc>
                <a:spcPts val="1679"/>
              </a:lnSpc>
              <a:spcBef>
                <a:spcPct val="0"/>
              </a:spcBef>
            </a:pPr>
            <a:r>
              <a:rPr lang="en-US" sz="1200" spc="84">
                <a:solidFill>
                  <a:srgbClr val="000000"/>
                </a:solidFill>
                <a:latin typeface="Droid Serif"/>
                <a:ea typeface="Droid Serif"/>
                <a:cs typeface="Droid Serif"/>
                <a:sym typeface="Droid Serif"/>
              </a:rPr>
              <a:t>UAHA hosted a Kick-Off for all 2024-2025 scholars. Students met the UAHA board, fellow scholars, and learned about scholarship requirements.</a:t>
            </a:r>
          </a:p>
        </p:txBody>
      </p:sp>
      <p:sp>
        <p:nvSpPr>
          <p:cNvPr id="11" name="Freeform 11"/>
          <p:cNvSpPr/>
          <p:nvPr/>
        </p:nvSpPr>
        <p:spPr>
          <a:xfrm>
            <a:off x="-258939" y="-263050"/>
            <a:ext cx="8436368" cy="1277802"/>
          </a:xfrm>
          <a:custGeom>
            <a:avLst/>
            <a:gdLst/>
            <a:ahLst/>
            <a:cxnLst/>
            <a:rect l="l" t="t" r="r" b="b"/>
            <a:pathLst>
              <a:path w="8436368" h="1277802">
                <a:moveTo>
                  <a:pt x="0" y="0"/>
                </a:moveTo>
                <a:lnTo>
                  <a:pt x="8436368" y="0"/>
                </a:lnTo>
                <a:lnTo>
                  <a:pt x="8436368" y="1277802"/>
                </a:lnTo>
                <a:lnTo>
                  <a:pt x="0" y="1277802"/>
                </a:lnTo>
                <a:lnTo>
                  <a:pt x="0" y="0"/>
                </a:lnTo>
                <a:close/>
              </a:path>
            </a:pathLst>
          </a:custGeom>
          <a:blipFill>
            <a:blip r:embed="rId6"/>
            <a:stretch>
              <a:fillRect l="-28399" r="-28399" b="-64341"/>
            </a:stretch>
          </a:blipFill>
        </p:spPr>
        <p:txBody>
          <a:bodyPr/>
          <a:lstStyle/>
          <a:p>
            <a:endParaRPr lang="en-US"/>
          </a:p>
        </p:txBody>
      </p:sp>
      <p:sp>
        <p:nvSpPr>
          <p:cNvPr id="12" name="TextBox 12"/>
          <p:cNvSpPr txBox="1"/>
          <p:nvPr/>
        </p:nvSpPr>
        <p:spPr>
          <a:xfrm>
            <a:off x="-326688" y="137913"/>
            <a:ext cx="8436368" cy="639327"/>
          </a:xfrm>
          <a:prstGeom prst="rect">
            <a:avLst/>
          </a:prstGeom>
        </p:spPr>
        <p:txBody>
          <a:bodyPr lIns="0" tIns="0" rIns="0" bIns="0" rtlCol="0" anchor="t">
            <a:spAutoFit/>
          </a:bodyPr>
          <a:lstStyle/>
          <a:p>
            <a:pPr algn="ctr">
              <a:lnSpc>
                <a:spcPts val="5191"/>
              </a:lnSpc>
            </a:pPr>
            <a:r>
              <a:rPr lang="en-US" sz="3707">
                <a:solidFill>
                  <a:srgbClr val="AB8C53"/>
                </a:solidFill>
                <a:latin typeface="Droid Serif"/>
                <a:ea typeface="Droid Serif"/>
                <a:cs typeface="Droid Serif"/>
                <a:sym typeface="Droid Serif"/>
              </a:rPr>
              <a:t>2024 UAHA Highlights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99671" r="-45529" b="-27180"/>
            </a:stretch>
          </a:blipFill>
        </p:spPr>
        <p:txBody>
          <a:bodyPr/>
          <a:lstStyle/>
          <a:p>
            <a:endParaRPr lang="en-US"/>
          </a:p>
        </p:txBody>
      </p:sp>
      <p:grpSp>
        <p:nvGrpSpPr>
          <p:cNvPr id="3" name="Group 3"/>
          <p:cNvGrpSpPr/>
          <p:nvPr/>
        </p:nvGrpSpPr>
        <p:grpSpPr>
          <a:xfrm>
            <a:off x="-719204" y="865979"/>
            <a:ext cx="9186835" cy="9641976"/>
            <a:chOff x="0" y="0"/>
            <a:chExt cx="3202383" cy="3361037"/>
          </a:xfrm>
        </p:grpSpPr>
        <p:sp>
          <p:nvSpPr>
            <p:cNvPr id="4" name="Freeform 4"/>
            <p:cNvSpPr/>
            <p:nvPr/>
          </p:nvSpPr>
          <p:spPr>
            <a:xfrm>
              <a:off x="0" y="0"/>
              <a:ext cx="3202383" cy="3361037"/>
            </a:xfrm>
            <a:custGeom>
              <a:avLst/>
              <a:gdLst/>
              <a:ahLst/>
              <a:cxnLst/>
              <a:rect l="l" t="t" r="r" b="b"/>
              <a:pathLst>
                <a:path w="3202383" h="3361037">
                  <a:moveTo>
                    <a:pt x="0" y="0"/>
                  </a:moveTo>
                  <a:lnTo>
                    <a:pt x="3202383" y="0"/>
                  </a:lnTo>
                  <a:lnTo>
                    <a:pt x="3202383" y="3361037"/>
                  </a:lnTo>
                  <a:lnTo>
                    <a:pt x="0" y="3361037"/>
                  </a:lnTo>
                  <a:close/>
                </a:path>
              </a:pathLst>
            </a:custGeom>
            <a:solidFill>
              <a:srgbClr val="EEEFBF"/>
            </a:solidFill>
          </p:spPr>
          <p:txBody>
            <a:bodyPr/>
            <a:lstStyle/>
            <a:p>
              <a:endParaRPr lang="en-US"/>
            </a:p>
          </p:txBody>
        </p:sp>
        <p:sp>
          <p:nvSpPr>
            <p:cNvPr id="5" name="TextBox 5"/>
            <p:cNvSpPr txBox="1"/>
            <p:nvPr/>
          </p:nvSpPr>
          <p:spPr>
            <a:xfrm>
              <a:off x="0" y="-38100"/>
              <a:ext cx="3202383" cy="3399137"/>
            </a:xfrm>
            <a:prstGeom prst="rect">
              <a:avLst/>
            </a:prstGeom>
          </p:spPr>
          <p:txBody>
            <a:bodyPr lIns="50800" tIns="50800" rIns="50800" bIns="50800" rtlCol="0" anchor="ctr"/>
            <a:lstStyle/>
            <a:p>
              <a:pPr algn="ctr">
                <a:lnSpc>
                  <a:spcPts val="2191"/>
                </a:lnSpc>
              </a:pPr>
              <a:endParaRPr/>
            </a:p>
          </p:txBody>
        </p:sp>
      </p:grpSp>
      <p:sp>
        <p:nvSpPr>
          <p:cNvPr id="6" name="Freeform 6"/>
          <p:cNvSpPr/>
          <p:nvPr/>
        </p:nvSpPr>
        <p:spPr>
          <a:xfrm>
            <a:off x="394122" y="6035439"/>
            <a:ext cx="3602621" cy="1959499"/>
          </a:xfrm>
          <a:custGeom>
            <a:avLst/>
            <a:gdLst/>
            <a:ahLst/>
            <a:cxnLst/>
            <a:rect l="l" t="t" r="r" b="b"/>
            <a:pathLst>
              <a:path w="3602621" h="1959499">
                <a:moveTo>
                  <a:pt x="0" y="0"/>
                </a:moveTo>
                <a:lnTo>
                  <a:pt x="3602621" y="0"/>
                </a:lnTo>
                <a:lnTo>
                  <a:pt x="3602621" y="1959500"/>
                </a:lnTo>
                <a:lnTo>
                  <a:pt x="0" y="1959500"/>
                </a:lnTo>
                <a:lnTo>
                  <a:pt x="0" y="0"/>
                </a:lnTo>
                <a:close/>
              </a:path>
            </a:pathLst>
          </a:custGeom>
          <a:blipFill>
            <a:blip r:embed="rId3"/>
            <a:stretch>
              <a:fillRect l="-1626" t="-18049" r="-389" b="-24965"/>
            </a:stretch>
          </a:blipFill>
        </p:spPr>
        <p:txBody>
          <a:bodyPr/>
          <a:lstStyle/>
          <a:p>
            <a:endParaRPr lang="en-US"/>
          </a:p>
        </p:txBody>
      </p:sp>
      <p:sp>
        <p:nvSpPr>
          <p:cNvPr id="7" name="Freeform 7"/>
          <p:cNvSpPr/>
          <p:nvPr/>
        </p:nvSpPr>
        <p:spPr>
          <a:xfrm>
            <a:off x="4350859" y="4465066"/>
            <a:ext cx="2908352" cy="2977504"/>
          </a:xfrm>
          <a:custGeom>
            <a:avLst/>
            <a:gdLst/>
            <a:ahLst/>
            <a:cxnLst/>
            <a:rect l="l" t="t" r="r" b="b"/>
            <a:pathLst>
              <a:path w="2908352" h="2977504">
                <a:moveTo>
                  <a:pt x="0" y="0"/>
                </a:moveTo>
                <a:lnTo>
                  <a:pt x="2908352" y="0"/>
                </a:lnTo>
                <a:lnTo>
                  <a:pt x="2908352" y="2977504"/>
                </a:lnTo>
                <a:lnTo>
                  <a:pt x="0" y="2977504"/>
                </a:lnTo>
                <a:lnTo>
                  <a:pt x="0" y="0"/>
                </a:lnTo>
                <a:close/>
              </a:path>
            </a:pathLst>
          </a:custGeom>
          <a:blipFill>
            <a:blip r:embed="rId4"/>
            <a:stretch>
              <a:fillRect t="-29375" b="-44273"/>
            </a:stretch>
          </a:blipFill>
        </p:spPr>
        <p:txBody>
          <a:bodyPr/>
          <a:lstStyle/>
          <a:p>
            <a:endParaRPr lang="en-US"/>
          </a:p>
        </p:txBody>
      </p:sp>
      <p:sp>
        <p:nvSpPr>
          <p:cNvPr id="8" name="Freeform 8"/>
          <p:cNvSpPr/>
          <p:nvPr/>
        </p:nvSpPr>
        <p:spPr>
          <a:xfrm>
            <a:off x="851929" y="8191331"/>
            <a:ext cx="3867269" cy="1758261"/>
          </a:xfrm>
          <a:custGeom>
            <a:avLst/>
            <a:gdLst/>
            <a:ahLst/>
            <a:cxnLst/>
            <a:rect l="l" t="t" r="r" b="b"/>
            <a:pathLst>
              <a:path w="3867269" h="1758261">
                <a:moveTo>
                  <a:pt x="0" y="0"/>
                </a:moveTo>
                <a:lnTo>
                  <a:pt x="3867268" y="0"/>
                </a:lnTo>
                <a:lnTo>
                  <a:pt x="3867268" y="1758261"/>
                </a:lnTo>
                <a:lnTo>
                  <a:pt x="0" y="1758261"/>
                </a:lnTo>
                <a:lnTo>
                  <a:pt x="0" y="0"/>
                </a:lnTo>
                <a:close/>
              </a:path>
            </a:pathLst>
          </a:custGeom>
          <a:blipFill>
            <a:blip r:embed="rId5"/>
            <a:stretch>
              <a:fillRect t="-113829" b="-79435"/>
            </a:stretch>
          </a:blipFill>
        </p:spPr>
        <p:txBody>
          <a:bodyPr/>
          <a:lstStyle/>
          <a:p>
            <a:endParaRPr lang="en-US"/>
          </a:p>
        </p:txBody>
      </p:sp>
      <p:sp>
        <p:nvSpPr>
          <p:cNvPr id="9" name="TextBox 9"/>
          <p:cNvSpPr txBox="1"/>
          <p:nvPr/>
        </p:nvSpPr>
        <p:spPr>
          <a:xfrm>
            <a:off x="4870222" y="7487899"/>
            <a:ext cx="2797517" cy="2303145"/>
          </a:xfrm>
          <a:prstGeom prst="rect">
            <a:avLst/>
          </a:prstGeom>
        </p:spPr>
        <p:txBody>
          <a:bodyPr lIns="0" tIns="0" rIns="0" bIns="0" rtlCol="0" anchor="t">
            <a:spAutoFit/>
          </a:bodyPr>
          <a:lstStyle/>
          <a:p>
            <a:pPr algn="ctr">
              <a:lnSpc>
                <a:spcPts val="1679"/>
              </a:lnSpc>
            </a:pPr>
            <a:r>
              <a:rPr lang="en-US" sz="1200" b="1" spc="84">
                <a:solidFill>
                  <a:srgbClr val="000000"/>
                </a:solidFill>
                <a:latin typeface="Droid Serif Bold"/>
                <a:ea typeface="Droid Serif Bold"/>
                <a:cs typeface="Droid Serif Bold"/>
                <a:sym typeface="Droid Serif Bold"/>
              </a:rPr>
              <a:t>December 6, 2024:  Guerrero Student Center Posada </a:t>
            </a:r>
          </a:p>
          <a:p>
            <a:pPr algn="ctr">
              <a:lnSpc>
                <a:spcPts val="1679"/>
              </a:lnSpc>
            </a:pPr>
            <a:r>
              <a:rPr lang="en-US" sz="1200" spc="84">
                <a:solidFill>
                  <a:srgbClr val="000000"/>
                </a:solidFill>
                <a:latin typeface="Droid Serif"/>
                <a:ea typeface="Droid Serif"/>
                <a:cs typeface="Droid Serif"/>
                <a:sym typeface="Droid Serif"/>
              </a:rPr>
              <a:t>UAHA members joined the Guerrero Student Center for the 3rd Annual GSC Posada, celebrating winter holidays with food, fun, and games. Students were served tamales, played games, and participated in a traditional posada around </a:t>
            </a:r>
          </a:p>
          <a:p>
            <a:pPr algn="ctr">
              <a:lnSpc>
                <a:spcPts val="1679"/>
              </a:lnSpc>
              <a:spcBef>
                <a:spcPct val="0"/>
              </a:spcBef>
            </a:pPr>
            <a:r>
              <a:rPr lang="en-US" sz="1200" spc="84">
                <a:solidFill>
                  <a:srgbClr val="000000"/>
                </a:solidFill>
                <a:latin typeface="Droid Serif"/>
                <a:ea typeface="Droid Serif"/>
                <a:cs typeface="Droid Serif"/>
                <a:sym typeface="Droid Serif"/>
              </a:rPr>
              <a:t>the UA campus. </a:t>
            </a:r>
          </a:p>
        </p:txBody>
      </p:sp>
      <p:sp>
        <p:nvSpPr>
          <p:cNvPr id="10" name="TextBox 10"/>
          <p:cNvSpPr txBox="1"/>
          <p:nvPr/>
        </p:nvSpPr>
        <p:spPr>
          <a:xfrm>
            <a:off x="221842" y="1140434"/>
            <a:ext cx="2287646" cy="2722245"/>
          </a:xfrm>
          <a:prstGeom prst="rect">
            <a:avLst/>
          </a:prstGeom>
        </p:spPr>
        <p:txBody>
          <a:bodyPr lIns="0" tIns="0" rIns="0" bIns="0" rtlCol="0" anchor="t">
            <a:spAutoFit/>
          </a:bodyPr>
          <a:lstStyle/>
          <a:p>
            <a:pPr algn="ctr">
              <a:lnSpc>
                <a:spcPts val="1679"/>
              </a:lnSpc>
            </a:pPr>
            <a:r>
              <a:rPr lang="en-US" sz="1200" b="1" spc="84">
                <a:solidFill>
                  <a:srgbClr val="000000"/>
                </a:solidFill>
                <a:latin typeface="Droid Serif Bold"/>
                <a:ea typeface="Droid Serif Bold"/>
                <a:cs typeface="Droid Serif Bold"/>
                <a:sym typeface="Droid Serif Bold"/>
              </a:rPr>
              <a:t>November 30, 2024 - UAHA &amp; Los Diablitos: Territorial Tailgate</a:t>
            </a:r>
          </a:p>
          <a:p>
            <a:pPr algn="ctr">
              <a:lnSpc>
                <a:spcPts val="1679"/>
              </a:lnSpc>
              <a:spcBef>
                <a:spcPct val="0"/>
              </a:spcBef>
            </a:pPr>
            <a:r>
              <a:rPr lang="en-US" sz="1200" spc="84">
                <a:solidFill>
                  <a:srgbClr val="000000"/>
                </a:solidFill>
                <a:latin typeface="Droid Serif"/>
                <a:ea typeface="Droid Serif"/>
                <a:cs typeface="Droid Serif"/>
                <a:sym typeface="Droid Serif"/>
              </a:rPr>
              <a:t>UAHA and Los Diablitos from ASU joined together in celebration of camaraderie, cultura, and team spirit. Gatos and Diablos came together to honor tradition, enjoy great food, and share in the excitement of this storied rivalry.</a:t>
            </a:r>
          </a:p>
        </p:txBody>
      </p:sp>
      <p:sp>
        <p:nvSpPr>
          <p:cNvPr id="11" name="Freeform 11"/>
          <p:cNvSpPr/>
          <p:nvPr/>
        </p:nvSpPr>
        <p:spPr>
          <a:xfrm>
            <a:off x="2848565" y="1137180"/>
            <a:ext cx="4508692" cy="2579125"/>
          </a:xfrm>
          <a:custGeom>
            <a:avLst/>
            <a:gdLst/>
            <a:ahLst/>
            <a:cxnLst/>
            <a:rect l="l" t="t" r="r" b="b"/>
            <a:pathLst>
              <a:path w="4508692" h="2579125">
                <a:moveTo>
                  <a:pt x="0" y="0"/>
                </a:moveTo>
                <a:lnTo>
                  <a:pt x="4508692" y="0"/>
                </a:lnTo>
                <a:lnTo>
                  <a:pt x="4508692" y="2579125"/>
                </a:lnTo>
                <a:lnTo>
                  <a:pt x="0" y="2579125"/>
                </a:lnTo>
                <a:lnTo>
                  <a:pt x="0" y="0"/>
                </a:lnTo>
                <a:close/>
              </a:path>
            </a:pathLst>
          </a:custGeom>
          <a:blipFill>
            <a:blip r:embed="rId6"/>
            <a:stretch>
              <a:fillRect l="-11497" t="-29874" r="-5482" b="-23498"/>
            </a:stretch>
          </a:blipFill>
        </p:spPr>
        <p:txBody>
          <a:bodyPr/>
          <a:lstStyle/>
          <a:p>
            <a:endParaRPr lang="en-US"/>
          </a:p>
        </p:txBody>
      </p:sp>
      <p:sp>
        <p:nvSpPr>
          <p:cNvPr id="12" name="Freeform 12"/>
          <p:cNvSpPr/>
          <p:nvPr/>
        </p:nvSpPr>
        <p:spPr>
          <a:xfrm>
            <a:off x="221842" y="4015079"/>
            <a:ext cx="3947181" cy="1823968"/>
          </a:xfrm>
          <a:custGeom>
            <a:avLst/>
            <a:gdLst/>
            <a:ahLst/>
            <a:cxnLst/>
            <a:rect l="l" t="t" r="r" b="b"/>
            <a:pathLst>
              <a:path w="3947181" h="1823968">
                <a:moveTo>
                  <a:pt x="0" y="0"/>
                </a:moveTo>
                <a:lnTo>
                  <a:pt x="3947181" y="0"/>
                </a:lnTo>
                <a:lnTo>
                  <a:pt x="3947181" y="1823968"/>
                </a:lnTo>
                <a:lnTo>
                  <a:pt x="0" y="1823968"/>
                </a:lnTo>
                <a:lnTo>
                  <a:pt x="0" y="0"/>
                </a:lnTo>
                <a:close/>
              </a:path>
            </a:pathLst>
          </a:custGeom>
          <a:blipFill>
            <a:blip r:embed="rId7"/>
            <a:stretch>
              <a:fillRect l="-12534" t="-75228" r="-16749" b="-34604"/>
            </a:stretch>
          </a:blipFill>
        </p:spPr>
        <p:txBody>
          <a:bodyPr/>
          <a:lstStyle/>
          <a:p>
            <a:endParaRPr lang="en-US"/>
          </a:p>
        </p:txBody>
      </p:sp>
      <p:sp>
        <p:nvSpPr>
          <p:cNvPr id="13" name="Freeform 13"/>
          <p:cNvSpPr/>
          <p:nvPr/>
        </p:nvSpPr>
        <p:spPr>
          <a:xfrm>
            <a:off x="-264235" y="-216821"/>
            <a:ext cx="8436368" cy="1277802"/>
          </a:xfrm>
          <a:custGeom>
            <a:avLst/>
            <a:gdLst/>
            <a:ahLst/>
            <a:cxnLst/>
            <a:rect l="l" t="t" r="r" b="b"/>
            <a:pathLst>
              <a:path w="8436368" h="1277802">
                <a:moveTo>
                  <a:pt x="0" y="0"/>
                </a:moveTo>
                <a:lnTo>
                  <a:pt x="8436368" y="0"/>
                </a:lnTo>
                <a:lnTo>
                  <a:pt x="8436368" y="1277801"/>
                </a:lnTo>
                <a:lnTo>
                  <a:pt x="0" y="1277801"/>
                </a:lnTo>
                <a:lnTo>
                  <a:pt x="0" y="0"/>
                </a:lnTo>
                <a:close/>
              </a:path>
            </a:pathLst>
          </a:custGeom>
          <a:blipFill>
            <a:blip r:embed="rId8"/>
            <a:stretch>
              <a:fillRect l="-28909" t="-8428" r="-27888" b="-55912"/>
            </a:stretch>
          </a:blipFill>
        </p:spPr>
        <p:txBody>
          <a:bodyPr/>
          <a:lstStyle/>
          <a:p>
            <a:endParaRPr lang="en-US"/>
          </a:p>
        </p:txBody>
      </p:sp>
      <p:sp>
        <p:nvSpPr>
          <p:cNvPr id="14" name="TextBox 14"/>
          <p:cNvSpPr txBox="1"/>
          <p:nvPr/>
        </p:nvSpPr>
        <p:spPr>
          <a:xfrm>
            <a:off x="-331984" y="137913"/>
            <a:ext cx="8436368" cy="639327"/>
          </a:xfrm>
          <a:prstGeom prst="rect">
            <a:avLst/>
          </a:prstGeom>
        </p:spPr>
        <p:txBody>
          <a:bodyPr lIns="0" tIns="0" rIns="0" bIns="0" rtlCol="0" anchor="t">
            <a:spAutoFit/>
          </a:bodyPr>
          <a:lstStyle/>
          <a:p>
            <a:pPr algn="ctr">
              <a:lnSpc>
                <a:spcPts val="5191"/>
              </a:lnSpc>
            </a:pPr>
            <a:r>
              <a:rPr lang="en-US" sz="3707">
                <a:solidFill>
                  <a:srgbClr val="AB8C53"/>
                </a:solidFill>
                <a:latin typeface="Droid Serif"/>
                <a:ea typeface="Droid Serif"/>
                <a:cs typeface="Droid Serif"/>
                <a:sym typeface="Droid Serif"/>
              </a:rPr>
              <a:t>2024 UAHA Highlights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99671" r="-45529" b="-27180"/>
            </a:stretch>
          </a:blipFill>
        </p:spPr>
        <p:txBody>
          <a:bodyPr/>
          <a:lstStyle/>
          <a:p>
            <a:endParaRPr lang="en-US"/>
          </a:p>
        </p:txBody>
      </p:sp>
      <p:grpSp>
        <p:nvGrpSpPr>
          <p:cNvPr id="3" name="Group 3"/>
          <p:cNvGrpSpPr/>
          <p:nvPr/>
        </p:nvGrpSpPr>
        <p:grpSpPr>
          <a:xfrm>
            <a:off x="-695231" y="902156"/>
            <a:ext cx="9282729" cy="9388690"/>
            <a:chOff x="0" y="0"/>
            <a:chExt cx="3235810" cy="3272746"/>
          </a:xfrm>
        </p:grpSpPr>
        <p:sp>
          <p:nvSpPr>
            <p:cNvPr id="4" name="Freeform 4"/>
            <p:cNvSpPr/>
            <p:nvPr/>
          </p:nvSpPr>
          <p:spPr>
            <a:xfrm>
              <a:off x="0" y="0"/>
              <a:ext cx="3235810" cy="3272746"/>
            </a:xfrm>
            <a:custGeom>
              <a:avLst/>
              <a:gdLst/>
              <a:ahLst/>
              <a:cxnLst/>
              <a:rect l="l" t="t" r="r" b="b"/>
              <a:pathLst>
                <a:path w="3235810" h="3272746">
                  <a:moveTo>
                    <a:pt x="0" y="0"/>
                  </a:moveTo>
                  <a:lnTo>
                    <a:pt x="3235810" y="0"/>
                  </a:lnTo>
                  <a:lnTo>
                    <a:pt x="3235810" y="3272746"/>
                  </a:lnTo>
                  <a:lnTo>
                    <a:pt x="0" y="3272746"/>
                  </a:lnTo>
                  <a:close/>
                </a:path>
              </a:pathLst>
            </a:custGeom>
            <a:solidFill>
              <a:srgbClr val="FFFFFF"/>
            </a:solidFill>
          </p:spPr>
          <p:txBody>
            <a:bodyPr/>
            <a:lstStyle/>
            <a:p>
              <a:endParaRPr lang="en-US"/>
            </a:p>
          </p:txBody>
        </p:sp>
        <p:sp>
          <p:nvSpPr>
            <p:cNvPr id="5" name="TextBox 5"/>
            <p:cNvSpPr txBox="1"/>
            <p:nvPr/>
          </p:nvSpPr>
          <p:spPr>
            <a:xfrm>
              <a:off x="0" y="-38100"/>
              <a:ext cx="3235810" cy="3310846"/>
            </a:xfrm>
            <a:prstGeom prst="rect">
              <a:avLst/>
            </a:prstGeom>
          </p:spPr>
          <p:txBody>
            <a:bodyPr lIns="50800" tIns="50800" rIns="50800" bIns="50800" rtlCol="0" anchor="ctr"/>
            <a:lstStyle/>
            <a:p>
              <a:pPr algn="ctr">
                <a:lnSpc>
                  <a:spcPts val="2191"/>
                </a:lnSpc>
              </a:pPr>
              <a:endParaRPr/>
            </a:p>
          </p:txBody>
        </p:sp>
      </p:grpSp>
      <p:sp>
        <p:nvSpPr>
          <p:cNvPr id="6" name="Freeform 6"/>
          <p:cNvSpPr/>
          <p:nvPr/>
        </p:nvSpPr>
        <p:spPr>
          <a:xfrm>
            <a:off x="-226634" y="-101465"/>
            <a:ext cx="8225669" cy="1003621"/>
          </a:xfrm>
          <a:custGeom>
            <a:avLst/>
            <a:gdLst/>
            <a:ahLst/>
            <a:cxnLst/>
            <a:rect l="l" t="t" r="r" b="b"/>
            <a:pathLst>
              <a:path w="8225669" h="1003621">
                <a:moveTo>
                  <a:pt x="0" y="0"/>
                </a:moveTo>
                <a:lnTo>
                  <a:pt x="8225668" y="0"/>
                </a:lnTo>
                <a:lnTo>
                  <a:pt x="8225668" y="1003621"/>
                </a:lnTo>
                <a:lnTo>
                  <a:pt x="0" y="1003621"/>
                </a:lnTo>
                <a:lnTo>
                  <a:pt x="0" y="0"/>
                </a:lnTo>
                <a:close/>
              </a:path>
            </a:pathLst>
          </a:custGeom>
          <a:blipFill>
            <a:blip r:embed="rId3"/>
            <a:stretch>
              <a:fillRect l="-28066" r="-28066" b="-103147"/>
            </a:stretch>
          </a:blipFill>
        </p:spPr>
        <p:txBody>
          <a:bodyPr/>
          <a:lstStyle/>
          <a:p>
            <a:endParaRPr lang="en-US"/>
          </a:p>
        </p:txBody>
      </p:sp>
      <p:sp>
        <p:nvSpPr>
          <p:cNvPr id="7" name="TextBox 7"/>
          <p:cNvSpPr txBox="1"/>
          <p:nvPr/>
        </p:nvSpPr>
        <p:spPr>
          <a:xfrm>
            <a:off x="-166701" y="154305"/>
            <a:ext cx="8225669" cy="622935"/>
          </a:xfrm>
          <a:prstGeom prst="rect">
            <a:avLst/>
          </a:prstGeom>
        </p:spPr>
        <p:txBody>
          <a:bodyPr lIns="0" tIns="0" rIns="0" bIns="0" rtlCol="0" anchor="t">
            <a:spAutoFit/>
          </a:bodyPr>
          <a:lstStyle/>
          <a:p>
            <a:pPr algn="ctr">
              <a:lnSpc>
                <a:spcPts val="5040"/>
              </a:lnSpc>
            </a:pPr>
            <a:r>
              <a:rPr lang="en-US" sz="3600">
                <a:solidFill>
                  <a:srgbClr val="AB8C53"/>
                </a:solidFill>
                <a:latin typeface="Droid Serif"/>
                <a:ea typeface="Droid Serif"/>
                <a:cs typeface="Droid Serif"/>
                <a:sym typeface="Droid Serif"/>
              </a:rPr>
              <a:t>You Can Make a Difference!</a:t>
            </a:r>
          </a:p>
        </p:txBody>
      </p:sp>
      <p:sp>
        <p:nvSpPr>
          <p:cNvPr id="8" name="TextBox 8"/>
          <p:cNvSpPr txBox="1"/>
          <p:nvPr/>
        </p:nvSpPr>
        <p:spPr>
          <a:xfrm>
            <a:off x="194310" y="1110609"/>
            <a:ext cx="7383780" cy="8623218"/>
          </a:xfrm>
          <a:prstGeom prst="rect">
            <a:avLst/>
          </a:prstGeom>
        </p:spPr>
        <p:txBody>
          <a:bodyPr lIns="0" tIns="0" rIns="0" bIns="0" rtlCol="0" anchor="t">
            <a:spAutoFit/>
          </a:bodyPr>
          <a:lstStyle/>
          <a:p>
            <a:pPr algn="ctr">
              <a:lnSpc>
                <a:spcPts val="2520"/>
              </a:lnSpc>
            </a:pPr>
            <a:r>
              <a:rPr lang="en-US" sz="1800" spc="126">
                <a:solidFill>
                  <a:srgbClr val="000000"/>
                </a:solidFill>
                <a:latin typeface="Droid Serif"/>
                <a:ea typeface="Droid Serif"/>
                <a:cs typeface="Droid Serif"/>
                <a:sym typeface="Droid Serif"/>
              </a:rPr>
              <a:t>Whether through your time, talent, or treasure, you can have a direct impact in the life of a student, today. Join the UAHA community as we come together to further student retention and graduation </a:t>
            </a:r>
          </a:p>
          <a:p>
            <a:pPr algn="ctr">
              <a:lnSpc>
                <a:spcPts val="2520"/>
              </a:lnSpc>
            </a:pPr>
            <a:r>
              <a:rPr lang="en-US" sz="1800" i="1" spc="126">
                <a:solidFill>
                  <a:srgbClr val="000000"/>
                </a:solidFill>
                <a:latin typeface="Droid Serif Italics"/>
                <a:ea typeface="Droid Serif Italics"/>
                <a:cs typeface="Droid Serif Italics"/>
                <a:sym typeface="Droid Serif Italics"/>
              </a:rPr>
              <a:t>- help our UAHA scholars thrive!</a:t>
            </a:r>
          </a:p>
          <a:p>
            <a:pPr algn="ctr">
              <a:lnSpc>
                <a:spcPts val="2659"/>
              </a:lnSpc>
            </a:pPr>
            <a:endParaRPr lang="en-US" sz="1800" i="1" spc="126">
              <a:solidFill>
                <a:srgbClr val="000000"/>
              </a:solidFill>
              <a:latin typeface="Droid Serif Italics"/>
              <a:ea typeface="Droid Serif Italics"/>
              <a:cs typeface="Droid Serif Italics"/>
              <a:sym typeface="Droid Serif Italics"/>
            </a:endParaRPr>
          </a:p>
          <a:p>
            <a:pPr algn="ctr">
              <a:lnSpc>
                <a:spcPts val="2659"/>
              </a:lnSpc>
            </a:pPr>
            <a:endParaRPr lang="en-US" sz="1800" i="1" spc="126">
              <a:solidFill>
                <a:srgbClr val="000000"/>
              </a:solidFill>
              <a:latin typeface="Droid Serif Italics"/>
              <a:ea typeface="Droid Serif Italics"/>
              <a:cs typeface="Droid Serif Italics"/>
              <a:sym typeface="Droid Serif Italics"/>
            </a:endParaRPr>
          </a:p>
          <a:p>
            <a:pPr algn="ctr">
              <a:lnSpc>
                <a:spcPts val="2659"/>
              </a:lnSpc>
            </a:pPr>
            <a:endParaRPr lang="en-US" sz="1800" i="1" spc="126">
              <a:solidFill>
                <a:srgbClr val="000000"/>
              </a:solidFill>
              <a:latin typeface="Droid Serif Italics"/>
              <a:ea typeface="Droid Serif Italics"/>
              <a:cs typeface="Droid Serif Italics"/>
              <a:sym typeface="Droid Serif Italics"/>
            </a:endParaRPr>
          </a:p>
          <a:p>
            <a:pPr algn="ctr">
              <a:lnSpc>
                <a:spcPts val="2659"/>
              </a:lnSpc>
            </a:pPr>
            <a:endParaRPr lang="en-US" sz="1800" i="1" spc="126">
              <a:solidFill>
                <a:srgbClr val="000000"/>
              </a:solidFill>
              <a:latin typeface="Droid Serif Italics"/>
              <a:ea typeface="Droid Serif Italics"/>
              <a:cs typeface="Droid Serif Italics"/>
              <a:sym typeface="Droid Serif Italics"/>
            </a:endParaRPr>
          </a:p>
          <a:p>
            <a:pPr algn="ctr">
              <a:lnSpc>
                <a:spcPts val="2659"/>
              </a:lnSpc>
            </a:pPr>
            <a:endParaRPr lang="en-US" sz="1800" i="1" spc="126">
              <a:solidFill>
                <a:srgbClr val="000000"/>
              </a:solidFill>
              <a:latin typeface="Droid Serif Italics"/>
              <a:ea typeface="Droid Serif Italics"/>
              <a:cs typeface="Droid Serif Italics"/>
              <a:sym typeface="Droid Serif Italics"/>
            </a:endParaRPr>
          </a:p>
          <a:p>
            <a:pPr algn="ctr">
              <a:lnSpc>
                <a:spcPts val="2659"/>
              </a:lnSpc>
            </a:pPr>
            <a:endParaRPr lang="en-US" sz="1800" i="1" spc="126">
              <a:solidFill>
                <a:srgbClr val="000000"/>
              </a:solidFill>
              <a:latin typeface="Droid Serif Italics"/>
              <a:ea typeface="Droid Serif Italics"/>
              <a:cs typeface="Droid Serif Italics"/>
              <a:sym typeface="Droid Serif Italics"/>
            </a:endParaRPr>
          </a:p>
          <a:p>
            <a:pPr algn="ctr">
              <a:lnSpc>
                <a:spcPts val="2659"/>
              </a:lnSpc>
            </a:pPr>
            <a:endParaRPr lang="en-US" sz="1800" i="1" spc="126">
              <a:solidFill>
                <a:srgbClr val="000000"/>
              </a:solidFill>
              <a:latin typeface="Droid Serif Italics"/>
              <a:ea typeface="Droid Serif Italics"/>
              <a:cs typeface="Droid Serif Italics"/>
              <a:sym typeface="Droid Serif Italics"/>
            </a:endParaRPr>
          </a:p>
          <a:p>
            <a:pPr algn="ctr">
              <a:lnSpc>
                <a:spcPts val="1959"/>
              </a:lnSpc>
            </a:pPr>
            <a:endParaRPr lang="en-US" sz="1800" i="1" spc="126">
              <a:solidFill>
                <a:srgbClr val="000000"/>
              </a:solidFill>
              <a:latin typeface="Droid Serif Italics"/>
              <a:ea typeface="Droid Serif Italics"/>
              <a:cs typeface="Droid Serif Italics"/>
              <a:sym typeface="Droid Serif Italics"/>
            </a:endParaRPr>
          </a:p>
          <a:p>
            <a:pPr algn="ctr">
              <a:lnSpc>
                <a:spcPts val="3219"/>
              </a:lnSpc>
            </a:pPr>
            <a:r>
              <a:rPr lang="en-US" sz="2299" b="1" spc="160">
                <a:solidFill>
                  <a:srgbClr val="000000"/>
                </a:solidFill>
                <a:latin typeface="Droid Serif Bold"/>
                <a:ea typeface="Droid Serif Bold"/>
                <a:cs typeface="Droid Serif Bold"/>
                <a:sym typeface="Droid Serif Bold"/>
              </a:rPr>
              <a:t>How to Give</a:t>
            </a:r>
          </a:p>
          <a:p>
            <a:pPr algn="ctr">
              <a:lnSpc>
                <a:spcPts val="1959"/>
              </a:lnSpc>
            </a:pPr>
            <a:endParaRPr lang="en-US" sz="2299" b="1" spc="160">
              <a:solidFill>
                <a:srgbClr val="000000"/>
              </a:solidFill>
              <a:latin typeface="Droid Serif Bold"/>
              <a:ea typeface="Droid Serif Bold"/>
              <a:cs typeface="Droid Serif Bold"/>
              <a:sym typeface="Droid Serif Bold"/>
            </a:endParaRPr>
          </a:p>
          <a:p>
            <a:pPr algn="ctr">
              <a:lnSpc>
                <a:spcPts val="1959"/>
              </a:lnSpc>
            </a:pPr>
            <a:endParaRPr lang="en-US" sz="2299" b="1" spc="160">
              <a:solidFill>
                <a:srgbClr val="000000"/>
              </a:solidFill>
              <a:latin typeface="Droid Serif Bold"/>
              <a:ea typeface="Droid Serif Bold"/>
              <a:cs typeface="Droid Serif Bold"/>
              <a:sym typeface="Droid Serif Bold"/>
            </a:endParaRPr>
          </a:p>
          <a:p>
            <a:pPr algn="ctr">
              <a:lnSpc>
                <a:spcPts val="1959"/>
              </a:lnSpc>
            </a:pPr>
            <a:endParaRPr lang="en-US" sz="2299" b="1" spc="160">
              <a:solidFill>
                <a:srgbClr val="000000"/>
              </a:solidFill>
              <a:latin typeface="Droid Serif Bold"/>
              <a:ea typeface="Droid Serif Bold"/>
              <a:cs typeface="Droid Serif Bold"/>
              <a:sym typeface="Droid Serif Bold"/>
            </a:endParaRPr>
          </a:p>
          <a:p>
            <a:pPr algn="ctr">
              <a:lnSpc>
                <a:spcPts val="1959"/>
              </a:lnSpc>
            </a:pPr>
            <a:endParaRPr lang="en-US" sz="2299" b="1" spc="160">
              <a:solidFill>
                <a:srgbClr val="000000"/>
              </a:solidFill>
              <a:latin typeface="Droid Serif Bold"/>
              <a:ea typeface="Droid Serif Bold"/>
              <a:cs typeface="Droid Serif Bold"/>
              <a:sym typeface="Droid Serif Bold"/>
            </a:endParaRPr>
          </a:p>
          <a:p>
            <a:pPr algn="ctr">
              <a:lnSpc>
                <a:spcPts val="1959"/>
              </a:lnSpc>
            </a:pPr>
            <a:endParaRPr lang="en-US" sz="2299" b="1" spc="160">
              <a:solidFill>
                <a:srgbClr val="000000"/>
              </a:solidFill>
              <a:latin typeface="Droid Serif Bold"/>
              <a:ea typeface="Droid Serif Bold"/>
              <a:cs typeface="Droid Serif Bold"/>
              <a:sym typeface="Droid Serif Bold"/>
            </a:endParaRPr>
          </a:p>
          <a:p>
            <a:pPr algn="ctr">
              <a:lnSpc>
                <a:spcPts val="1959"/>
              </a:lnSpc>
            </a:pPr>
            <a:r>
              <a:rPr lang="en-US" sz="1399" u="sng" spc="97">
                <a:solidFill>
                  <a:srgbClr val="000000"/>
                </a:solidFill>
                <a:latin typeface="Droid Serif"/>
                <a:ea typeface="Droid Serif"/>
                <a:cs typeface="Droid Serif"/>
                <a:sym typeface="Droid Serif"/>
                <a:hlinkClick r:id="rId4" tooltip="https://bit.ly/give-UAHA"/>
              </a:rPr>
              <a:t>https://bit.ly/give-UAHA</a:t>
            </a:r>
          </a:p>
          <a:p>
            <a:pPr algn="ctr">
              <a:lnSpc>
                <a:spcPts val="1679"/>
              </a:lnSpc>
            </a:pPr>
            <a:r>
              <a:rPr lang="en-US" sz="1199" spc="83">
                <a:solidFill>
                  <a:srgbClr val="000000"/>
                </a:solidFill>
                <a:latin typeface="Droid Serif"/>
                <a:ea typeface="Droid Serif"/>
                <a:cs typeface="Droid Serif"/>
                <a:sym typeface="Droid Serif"/>
              </a:rPr>
              <a:t>   </a:t>
            </a:r>
          </a:p>
          <a:p>
            <a:pPr algn="ctr">
              <a:lnSpc>
                <a:spcPts val="1259"/>
              </a:lnSpc>
            </a:pPr>
            <a:r>
              <a:rPr lang="en-US" sz="899" spc="62">
                <a:solidFill>
                  <a:srgbClr val="000000"/>
                </a:solidFill>
                <a:latin typeface="Droid Serif"/>
                <a:ea typeface="Droid Serif"/>
                <a:cs typeface="Droid Serif"/>
                <a:sym typeface="Droid Serif"/>
              </a:rPr>
              <a:t>      </a:t>
            </a:r>
          </a:p>
          <a:p>
            <a:pPr algn="ctr">
              <a:lnSpc>
                <a:spcPts val="3219"/>
              </a:lnSpc>
            </a:pPr>
            <a:r>
              <a:rPr lang="en-US" sz="2299" b="1" spc="160">
                <a:solidFill>
                  <a:srgbClr val="000000"/>
                </a:solidFill>
                <a:latin typeface="Droid Serif Bold"/>
                <a:ea typeface="Droid Serif Bold"/>
                <a:cs typeface="Droid Serif Bold"/>
                <a:sym typeface="Droid Serif Bold"/>
              </a:rPr>
              <a:t>How to Get Involved</a:t>
            </a:r>
          </a:p>
          <a:p>
            <a:pPr algn="l">
              <a:lnSpc>
                <a:spcPts val="559"/>
              </a:lnSpc>
            </a:pPr>
            <a:endParaRPr lang="en-US" sz="2299" b="1" spc="160">
              <a:solidFill>
                <a:srgbClr val="000000"/>
              </a:solidFill>
              <a:latin typeface="Droid Serif Bold"/>
              <a:ea typeface="Droid Serif Bold"/>
              <a:cs typeface="Droid Serif Bold"/>
              <a:sym typeface="Droid Serif Bold"/>
            </a:endParaRPr>
          </a:p>
          <a:p>
            <a:pPr algn="ctr">
              <a:lnSpc>
                <a:spcPts val="2519"/>
              </a:lnSpc>
            </a:pPr>
            <a:r>
              <a:rPr lang="en-US" sz="1799" b="1" spc="125">
                <a:solidFill>
                  <a:srgbClr val="000000"/>
                </a:solidFill>
                <a:latin typeface="Droid Serif Bold"/>
                <a:ea typeface="Droid Serif Bold"/>
                <a:cs typeface="Droid Serif Bold"/>
                <a:sym typeface="Droid Serif Bold"/>
              </a:rPr>
              <a:t>Website</a:t>
            </a:r>
            <a:r>
              <a:rPr lang="en-US" sz="1799" spc="125">
                <a:solidFill>
                  <a:srgbClr val="000000"/>
                </a:solidFill>
                <a:latin typeface="Droid Serif"/>
                <a:ea typeface="Droid Serif"/>
                <a:cs typeface="Droid Serif"/>
                <a:sym typeface="Droid Serif"/>
              </a:rPr>
              <a:t>: </a:t>
            </a:r>
            <a:r>
              <a:rPr lang="en-US" sz="1799" u="sng" spc="125">
                <a:solidFill>
                  <a:srgbClr val="000000"/>
                </a:solidFill>
                <a:latin typeface="Droid Serif"/>
                <a:ea typeface="Droid Serif"/>
                <a:cs typeface="Droid Serif"/>
                <a:sym typeface="Droid Serif"/>
                <a:hlinkClick r:id="rId5" tooltip="https://uahispanicalumni.arizona.edu"/>
              </a:rPr>
              <a:t>https://uahispanicalumni.arizona.edu/</a:t>
            </a:r>
            <a:r>
              <a:rPr lang="en-US" sz="1799" spc="125">
                <a:solidFill>
                  <a:srgbClr val="000000"/>
                </a:solidFill>
                <a:latin typeface="Droid Serif"/>
                <a:ea typeface="Droid Serif"/>
                <a:cs typeface="Droid Serif"/>
                <a:sym typeface="Droid Serif"/>
              </a:rPr>
              <a:t> </a:t>
            </a:r>
          </a:p>
          <a:p>
            <a:pPr algn="ctr">
              <a:lnSpc>
                <a:spcPts val="2519"/>
              </a:lnSpc>
            </a:pPr>
            <a:r>
              <a:rPr lang="en-US" sz="1799" b="1" spc="125">
                <a:solidFill>
                  <a:srgbClr val="000000"/>
                </a:solidFill>
                <a:latin typeface="Droid Serif Bold"/>
                <a:ea typeface="Droid Serif Bold"/>
                <a:cs typeface="Droid Serif Bold"/>
                <a:sym typeface="Droid Serif Bold"/>
              </a:rPr>
              <a:t>Email</a:t>
            </a:r>
            <a:r>
              <a:rPr lang="en-US" sz="1799" spc="125">
                <a:solidFill>
                  <a:srgbClr val="000000"/>
                </a:solidFill>
                <a:latin typeface="Droid Serif"/>
                <a:ea typeface="Droid Serif"/>
                <a:cs typeface="Droid Serif"/>
                <a:sym typeface="Droid Serif"/>
              </a:rPr>
              <a:t>: </a:t>
            </a:r>
            <a:r>
              <a:rPr lang="en-US" sz="1799" u="sng" spc="125">
                <a:solidFill>
                  <a:srgbClr val="000000"/>
                </a:solidFill>
                <a:latin typeface="Droid Serif"/>
                <a:ea typeface="Droid Serif"/>
                <a:cs typeface="Droid Serif"/>
                <a:sym typeface="Droid Serif"/>
                <a:hlinkClick r:id="rId6" tooltip="mailto:uazhispanicalumni@gmail.com"/>
              </a:rPr>
              <a:t>uazhispanicalumni@gmail.com</a:t>
            </a:r>
            <a:r>
              <a:rPr lang="en-US" sz="1799" spc="125">
                <a:solidFill>
                  <a:srgbClr val="000000"/>
                </a:solidFill>
                <a:latin typeface="Droid Serif"/>
                <a:ea typeface="Droid Serif"/>
                <a:cs typeface="Droid Serif"/>
                <a:sym typeface="Droid Serif"/>
              </a:rPr>
              <a:t> </a:t>
            </a:r>
          </a:p>
          <a:p>
            <a:pPr algn="l">
              <a:lnSpc>
                <a:spcPts val="1259"/>
              </a:lnSpc>
            </a:pPr>
            <a:endParaRPr lang="en-US" sz="1799" spc="125">
              <a:solidFill>
                <a:srgbClr val="000000"/>
              </a:solidFill>
              <a:latin typeface="Droid Serif"/>
              <a:ea typeface="Droid Serif"/>
              <a:cs typeface="Droid Serif"/>
              <a:sym typeface="Droid Serif"/>
            </a:endParaRPr>
          </a:p>
          <a:p>
            <a:pPr algn="ctr">
              <a:lnSpc>
                <a:spcPts val="2659"/>
              </a:lnSpc>
            </a:pPr>
            <a:r>
              <a:rPr lang="en-US" sz="1899" b="1" spc="132">
                <a:solidFill>
                  <a:srgbClr val="000000"/>
                </a:solidFill>
                <a:latin typeface="Droid Serif Bold"/>
                <a:ea typeface="Droid Serif Bold"/>
                <a:cs typeface="Droid Serif Bold"/>
                <a:sym typeface="Droid Serif Bold"/>
              </a:rPr>
              <a:t>Follow UAHA</a:t>
            </a:r>
          </a:p>
          <a:p>
            <a:pPr algn="ctr">
              <a:lnSpc>
                <a:spcPts val="2099"/>
              </a:lnSpc>
            </a:pPr>
            <a:endParaRPr lang="en-US" sz="1899" b="1" spc="132">
              <a:solidFill>
                <a:srgbClr val="000000"/>
              </a:solidFill>
              <a:latin typeface="Droid Serif Bold"/>
              <a:ea typeface="Droid Serif Bold"/>
              <a:cs typeface="Droid Serif Bold"/>
              <a:sym typeface="Droid Serif Bold"/>
            </a:endParaRPr>
          </a:p>
          <a:p>
            <a:pPr algn="ctr">
              <a:lnSpc>
                <a:spcPts val="2659"/>
              </a:lnSpc>
              <a:spcBef>
                <a:spcPct val="0"/>
              </a:spcBef>
            </a:pPr>
            <a:r>
              <a:rPr lang="en-US" sz="1899" spc="132">
                <a:solidFill>
                  <a:srgbClr val="000000"/>
                </a:solidFill>
                <a:latin typeface="Droid Serif"/>
                <a:ea typeface="Droid Serif"/>
                <a:cs typeface="Droid Serif"/>
                <a:sym typeface="Droid Serif"/>
              </a:rPr>
              <a:t>  @ua.hispanic.alumni            @uaha1982</a:t>
            </a:r>
          </a:p>
        </p:txBody>
      </p:sp>
      <p:grpSp>
        <p:nvGrpSpPr>
          <p:cNvPr id="9" name="Group 9"/>
          <p:cNvGrpSpPr/>
          <p:nvPr/>
        </p:nvGrpSpPr>
        <p:grpSpPr>
          <a:xfrm>
            <a:off x="694873" y="2858236"/>
            <a:ext cx="6382654" cy="2264860"/>
            <a:chOff x="0" y="0"/>
            <a:chExt cx="1434353" cy="508974"/>
          </a:xfrm>
        </p:grpSpPr>
        <p:sp>
          <p:nvSpPr>
            <p:cNvPr id="10" name="Freeform 10"/>
            <p:cNvSpPr/>
            <p:nvPr/>
          </p:nvSpPr>
          <p:spPr>
            <a:xfrm>
              <a:off x="0" y="0"/>
              <a:ext cx="1434353" cy="508975"/>
            </a:xfrm>
            <a:custGeom>
              <a:avLst/>
              <a:gdLst/>
              <a:ahLst/>
              <a:cxnLst/>
              <a:rect l="l" t="t" r="r" b="b"/>
              <a:pathLst>
                <a:path w="1434353" h="508975">
                  <a:moveTo>
                    <a:pt x="29111" y="0"/>
                  </a:moveTo>
                  <a:lnTo>
                    <a:pt x="1405242" y="0"/>
                  </a:lnTo>
                  <a:cubicBezTo>
                    <a:pt x="1421319" y="0"/>
                    <a:pt x="1434353" y="13033"/>
                    <a:pt x="1434353" y="29111"/>
                  </a:cubicBezTo>
                  <a:lnTo>
                    <a:pt x="1434353" y="479863"/>
                  </a:lnTo>
                  <a:cubicBezTo>
                    <a:pt x="1434353" y="495941"/>
                    <a:pt x="1421319" y="508975"/>
                    <a:pt x="1405242" y="508975"/>
                  </a:cubicBezTo>
                  <a:lnTo>
                    <a:pt x="29111" y="508975"/>
                  </a:lnTo>
                  <a:cubicBezTo>
                    <a:pt x="13033" y="508975"/>
                    <a:pt x="0" y="495941"/>
                    <a:pt x="0" y="479863"/>
                  </a:cubicBezTo>
                  <a:lnTo>
                    <a:pt x="0" y="29111"/>
                  </a:lnTo>
                  <a:cubicBezTo>
                    <a:pt x="0" y="13033"/>
                    <a:pt x="13033" y="0"/>
                    <a:pt x="29111" y="0"/>
                  </a:cubicBezTo>
                  <a:close/>
                </a:path>
              </a:pathLst>
            </a:custGeom>
            <a:blipFill>
              <a:blip r:embed="rId7"/>
              <a:stretch>
                <a:fillRect t="-77496" b="-33553"/>
              </a:stretch>
            </a:blipFill>
          </p:spPr>
          <p:txBody>
            <a:bodyPr/>
            <a:lstStyle/>
            <a:p>
              <a:endParaRPr lang="en-US"/>
            </a:p>
          </p:txBody>
        </p:sp>
      </p:grpSp>
      <p:sp>
        <p:nvSpPr>
          <p:cNvPr id="11" name="Freeform 11"/>
          <p:cNvSpPr/>
          <p:nvPr/>
        </p:nvSpPr>
        <p:spPr>
          <a:xfrm>
            <a:off x="777240" y="9219877"/>
            <a:ext cx="534896" cy="534896"/>
          </a:xfrm>
          <a:custGeom>
            <a:avLst/>
            <a:gdLst/>
            <a:ahLst/>
            <a:cxnLst/>
            <a:rect l="l" t="t" r="r" b="b"/>
            <a:pathLst>
              <a:path w="534896" h="534896">
                <a:moveTo>
                  <a:pt x="0" y="0"/>
                </a:moveTo>
                <a:lnTo>
                  <a:pt x="534896" y="0"/>
                </a:lnTo>
                <a:lnTo>
                  <a:pt x="534896" y="534896"/>
                </a:lnTo>
                <a:lnTo>
                  <a:pt x="0" y="5348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4530252" y="9219877"/>
            <a:ext cx="534896" cy="534896"/>
          </a:xfrm>
          <a:custGeom>
            <a:avLst/>
            <a:gdLst/>
            <a:ahLst/>
            <a:cxnLst/>
            <a:rect l="l" t="t" r="r" b="b"/>
            <a:pathLst>
              <a:path w="534896" h="534896">
                <a:moveTo>
                  <a:pt x="0" y="0"/>
                </a:moveTo>
                <a:lnTo>
                  <a:pt x="534896" y="0"/>
                </a:lnTo>
                <a:lnTo>
                  <a:pt x="534896" y="534896"/>
                </a:lnTo>
                <a:lnTo>
                  <a:pt x="0" y="5348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3" name="Group 13"/>
          <p:cNvGrpSpPr/>
          <p:nvPr/>
        </p:nvGrpSpPr>
        <p:grpSpPr>
          <a:xfrm>
            <a:off x="194310" y="5358721"/>
            <a:ext cx="2175486" cy="217548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1C1C"/>
            </a:solidFill>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191"/>
                </a:lnSpc>
              </a:pPr>
              <a:r>
                <a:rPr lang="en-US" sz="1565" spc="109">
                  <a:solidFill>
                    <a:srgbClr val="FFFFFF"/>
                  </a:solidFill>
                  <a:latin typeface="Droid Serif"/>
                  <a:ea typeface="Droid Serif"/>
                  <a:cs typeface="Droid Serif"/>
                  <a:sym typeface="Droid Serif"/>
                </a:rPr>
                <a:t>2025-2026 UAHA SCHOLARSHIP APPLICATIONS CLOSE ON APRIL 6TH!</a:t>
              </a:r>
            </a:p>
          </p:txBody>
        </p:sp>
      </p:grpSp>
      <p:grpSp>
        <p:nvGrpSpPr>
          <p:cNvPr id="16" name="Group 16"/>
          <p:cNvGrpSpPr/>
          <p:nvPr/>
        </p:nvGrpSpPr>
        <p:grpSpPr>
          <a:xfrm>
            <a:off x="5402604" y="5358721"/>
            <a:ext cx="2175486" cy="217548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02AB"/>
            </a:soli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191"/>
                </a:lnSpc>
              </a:pPr>
              <a:r>
                <a:rPr lang="en-US" sz="1565" spc="109">
                  <a:solidFill>
                    <a:srgbClr val="FFFFFF"/>
                  </a:solidFill>
                  <a:latin typeface="Droid Serif"/>
                  <a:ea typeface="Droid Serif"/>
                  <a:cs typeface="Droid Serif"/>
                  <a:sym typeface="Droid Serif"/>
                </a:rPr>
                <a:t>VOLUNTEER WITH UAHA! WE NEED APPLICATION READERS!</a:t>
              </a:r>
            </a:p>
          </p:txBody>
        </p:sp>
      </p:grpSp>
      <p:sp>
        <p:nvSpPr>
          <p:cNvPr id="19" name="Freeform 19"/>
          <p:cNvSpPr/>
          <p:nvPr/>
        </p:nvSpPr>
        <p:spPr>
          <a:xfrm>
            <a:off x="3357964" y="5676890"/>
            <a:ext cx="1176340" cy="1176340"/>
          </a:xfrm>
          <a:custGeom>
            <a:avLst/>
            <a:gdLst/>
            <a:ahLst/>
            <a:cxnLst/>
            <a:rect l="l" t="t" r="r" b="b"/>
            <a:pathLst>
              <a:path w="1176340" h="1176340">
                <a:moveTo>
                  <a:pt x="0" y="0"/>
                </a:moveTo>
                <a:lnTo>
                  <a:pt x="1176340" y="0"/>
                </a:lnTo>
                <a:lnTo>
                  <a:pt x="1176340" y="1176340"/>
                </a:lnTo>
                <a:lnTo>
                  <a:pt x="0" y="1176340"/>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100226" t="-13491" r="-44975" b="-13688"/>
            </a:stretch>
          </a:blipFill>
        </p:spPr>
        <p:txBody>
          <a:bodyPr/>
          <a:lstStyle/>
          <a:p>
            <a:endParaRPr lang="en-US"/>
          </a:p>
        </p:txBody>
      </p:sp>
      <p:grpSp>
        <p:nvGrpSpPr>
          <p:cNvPr id="3" name="Group 3"/>
          <p:cNvGrpSpPr/>
          <p:nvPr/>
        </p:nvGrpSpPr>
        <p:grpSpPr>
          <a:xfrm>
            <a:off x="-863045" y="1018379"/>
            <a:ext cx="9354649" cy="9557783"/>
            <a:chOff x="0" y="0"/>
            <a:chExt cx="3260880" cy="3331689"/>
          </a:xfrm>
        </p:grpSpPr>
        <p:sp>
          <p:nvSpPr>
            <p:cNvPr id="4" name="Freeform 4"/>
            <p:cNvSpPr/>
            <p:nvPr/>
          </p:nvSpPr>
          <p:spPr>
            <a:xfrm>
              <a:off x="0" y="0"/>
              <a:ext cx="3260880" cy="3331689"/>
            </a:xfrm>
            <a:custGeom>
              <a:avLst/>
              <a:gdLst/>
              <a:ahLst/>
              <a:cxnLst/>
              <a:rect l="l" t="t" r="r" b="b"/>
              <a:pathLst>
                <a:path w="3260880" h="3331689">
                  <a:moveTo>
                    <a:pt x="0" y="0"/>
                  </a:moveTo>
                  <a:lnTo>
                    <a:pt x="3260880" y="0"/>
                  </a:lnTo>
                  <a:lnTo>
                    <a:pt x="3260880" y="3331689"/>
                  </a:lnTo>
                  <a:lnTo>
                    <a:pt x="0" y="3331689"/>
                  </a:lnTo>
                  <a:close/>
                </a:path>
              </a:pathLst>
            </a:custGeom>
            <a:solidFill>
              <a:srgbClr val="FFFFFF"/>
            </a:solidFill>
          </p:spPr>
          <p:txBody>
            <a:bodyPr/>
            <a:lstStyle/>
            <a:p>
              <a:endParaRPr lang="en-US"/>
            </a:p>
          </p:txBody>
        </p:sp>
        <p:sp>
          <p:nvSpPr>
            <p:cNvPr id="5" name="TextBox 5"/>
            <p:cNvSpPr txBox="1"/>
            <p:nvPr/>
          </p:nvSpPr>
          <p:spPr>
            <a:xfrm>
              <a:off x="0" y="-38100"/>
              <a:ext cx="3260880" cy="3369789"/>
            </a:xfrm>
            <a:prstGeom prst="rect">
              <a:avLst/>
            </a:prstGeom>
          </p:spPr>
          <p:txBody>
            <a:bodyPr lIns="50800" tIns="50800" rIns="50800" bIns="50800" rtlCol="0" anchor="ctr"/>
            <a:lstStyle/>
            <a:p>
              <a:pPr algn="ctr">
                <a:lnSpc>
                  <a:spcPts val="2191"/>
                </a:lnSpc>
              </a:pPr>
              <a:endParaRPr/>
            </a:p>
          </p:txBody>
        </p:sp>
      </p:grpSp>
      <p:sp>
        <p:nvSpPr>
          <p:cNvPr id="6" name="Freeform 6"/>
          <p:cNvSpPr/>
          <p:nvPr/>
        </p:nvSpPr>
        <p:spPr>
          <a:xfrm>
            <a:off x="-191768" y="65446"/>
            <a:ext cx="8155935" cy="1003621"/>
          </a:xfrm>
          <a:custGeom>
            <a:avLst/>
            <a:gdLst/>
            <a:ahLst/>
            <a:cxnLst/>
            <a:rect l="l" t="t" r="r" b="b"/>
            <a:pathLst>
              <a:path w="8155935" h="1003621">
                <a:moveTo>
                  <a:pt x="0" y="0"/>
                </a:moveTo>
                <a:lnTo>
                  <a:pt x="8155936" y="0"/>
                </a:lnTo>
                <a:lnTo>
                  <a:pt x="8155936" y="1003621"/>
                </a:lnTo>
                <a:lnTo>
                  <a:pt x="0" y="1003621"/>
                </a:lnTo>
                <a:lnTo>
                  <a:pt x="0" y="0"/>
                </a:lnTo>
                <a:close/>
              </a:path>
            </a:pathLst>
          </a:custGeom>
          <a:blipFill>
            <a:blip r:embed="rId3"/>
            <a:stretch>
              <a:fillRect l="-28734" r="-28734" b="-103147"/>
            </a:stretch>
          </a:blipFill>
        </p:spPr>
        <p:txBody>
          <a:bodyPr/>
          <a:lstStyle/>
          <a:p>
            <a:endParaRPr lang="en-US"/>
          </a:p>
        </p:txBody>
      </p:sp>
      <p:sp>
        <p:nvSpPr>
          <p:cNvPr id="7" name="TextBox 7"/>
          <p:cNvSpPr txBox="1"/>
          <p:nvPr/>
        </p:nvSpPr>
        <p:spPr>
          <a:xfrm>
            <a:off x="-191768" y="204993"/>
            <a:ext cx="8155935" cy="622935"/>
          </a:xfrm>
          <a:prstGeom prst="rect">
            <a:avLst/>
          </a:prstGeom>
        </p:spPr>
        <p:txBody>
          <a:bodyPr lIns="0" tIns="0" rIns="0" bIns="0" rtlCol="0" anchor="t">
            <a:spAutoFit/>
          </a:bodyPr>
          <a:lstStyle/>
          <a:p>
            <a:pPr algn="ctr">
              <a:lnSpc>
                <a:spcPts val="5040"/>
              </a:lnSpc>
            </a:pPr>
            <a:r>
              <a:rPr lang="en-US" sz="3600" b="1" i="1">
                <a:solidFill>
                  <a:srgbClr val="AB8C53"/>
                </a:solidFill>
                <a:latin typeface="Droid Serif Bold Italics"/>
                <a:ea typeface="Droid Serif Bold Italics"/>
                <a:cs typeface="Droid Serif Bold Italics"/>
                <a:sym typeface="Droid Serif Bold Italics"/>
              </a:rPr>
              <a:t>Thank You y Gracias</a:t>
            </a:r>
          </a:p>
        </p:txBody>
      </p:sp>
      <p:grpSp>
        <p:nvGrpSpPr>
          <p:cNvPr id="8" name="Group 8"/>
          <p:cNvGrpSpPr/>
          <p:nvPr/>
        </p:nvGrpSpPr>
        <p:grpSpPr>
          <a:xfrm>
            <a:off x="1384536" y="5774038"/>
            <a:ext cx="5003328" cy="2511298"/>
            <a:chOff x="0" y="0"/>
            <a:chExt cx="1619364" cy="812800"/>
          </a:xfrm>
        </p:grpSpPr>
        <p:sp>
          <p:nvSpPr>
            <p:cNvPr id="9" name="Freeform 9"/>
            <p:cNvSpPr/>
            <p:nvPr/>
          </p:nvSpPr>
          <p:spPr>
            <a:xfrm>
              <a:off x="0" y="0"/>
              <a:ext cx="1619364" cy="812800"/>
            </a:xfrm>
            <a:custGeom>
              <a:avLst/>
              <a:gdLst/>
              <a:ahLst/>
              <a:cxnLst/>
              <a:rect l="l" t="t" r="r" b="b"/>
              <a:pathLst>
                <a:path w="1619364" h="812800">
                  <a:moveTo>
                    <a:pt x="26305" y="0"/>
                  </a:moveTo>
                  <a:lnTo>
                    <a:pt x="1593059" y="0"/>
                  </a:lnTo>
                  <a:cubicBezTo>
                    <a:pt x="1600036" y="0"/>
                    <a:pt x="1606726" y="2771"/>
                    <a:pt x="1611660" y="7705"/>
                  </a:cubicBezTo>
                  <a:cubicBezTo>
                    <a:pt x="1616593" y="12638"/>
                    <a:pt x="1619364" y="19328"/>
                    <a:pt x="1619364" y="26305"/>
                  </a:cubicBezTo>
                  <a:lnTo>
                    <a:pt x="1619364" y="786495"/>
                  </a:lnTo>
                  <a:cubicBezTo>
                    <a:pt x="1619364" y="801023"/>
                    <a:pt x="1607587" y="812800"/>
                    <a:pt x="1593059" y="812800"/>
                  </a:cubicBezTo>
                  <a:lnTo>
                    <a:pt x="26305" y="812800"/>
                  </a:lnTo>
                  <a:cubicBezTo>
                    <a:pt x="19328" y="812800"/>
                    <a:pt x="12638" y="810029"/>
                    <a:pt x="7705" y="805095"/>
                  </a:cubicBezTo>
                  <a:cubicBezTo>
                    <a:pt x="2771" y="800162"/>
                    <a:pt x="0" y="793472"/>
                    <a:pt x="0" y="786495"/>
                  </a:cubicBezTo>
                  <a:lnTo>
                    <a:pt x="0" y="26305"/>
                  </a:lnTo>
                  <a:cubicBezTo>
                    <a:pt x="0" y="19328"/>
                    <a:pt x="2771" y="12638"/>
                    <a:pt x="7705" y="7705"/>
                  </a:cubicBezTo>
                  <a:cubicBezTo>
                    <a:pt x="12638" y="2771"/>
                    <a:pt x="19328" y="0"/>
                    <a:pt x="26305" y="0"/>
                  </a:cubicBezTo>
                  <a:close/>
                </a:path>
              </a:pathLst>
            </a:custGeom>
            <a:blipFill>
              <a:blip r:embed="rId4"/>
              <a:stretch>
                <a:fillRect t="-47339" b="-2085"/>
              </a:stretch>
            </a:blipFill>
            <a:ln w="76200" cap="sq">
              <a:solidFill>
                <a:srgbClr val="5B4A72"/>
              </a:solidFill>
              <a:prstDash val="solid"/>
              <a:miter/>
            </a:ln>
          </p:spPr>
          <p:txBody>
            <a:bodyPr/>
            <a:lstStyle/>
            <a:p>
              <a:endParaRPr lang="en-US"/>
            </a:p>
          </p:txBody>
        </p:sp>
      </p:grpSp>
      <p:sp>
        <p:nvSpPr>
          <p:cNvPr id="10" name="Freeform 10"/>
          <p:cNvSpPr/>
          <p:nvPr/>
        </p:nvSpPr>
        <p:spPr>
          <a:xfrm>
            <a:off x="2361257" y="5244976"/>
            <a:ext cx="3049887" cy="529062"/>
          </a:xfrm>
          <a:custGeom>
            <a:avLst/>
            <a:gdLst/>
            <a:ahLst/>
            <a:cxnLst/>
            <a:rect l="l" t="t" r="r" b="b"/>
            <a:pathLst>
              <a:path w="3049887" h="529062">
                <a:moveTo>
                  <a:pt x="0" y="0"/>
                </a:moveTo>
                <a:lnTo>
                  <a:pt x="3049886" y="0"/>
                </a:lnTo>
                <a:lnTo>
                  <a:pt x="3049886" y="529062"/>
                </a:lnTo>
                <a:lnTo>
                  <a:pt x="0" y="529062"/>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1034001" y="1150824"/>
            <a:ext cx="5704398" cy="4433831"/>
          </a:xfrm>
          <a:prstGeom prst="rect">
            <a:avLst/>
          </a:prstGeom>
        </p:spPr>
        <p:txBody>
          <a:bodyPr lIns="0" tIns="0" rIns="0" bIns="0" rtlCol="0" anchor="t">
            <a:spAutoFit/>
          </a:bodyPr>
          <a:lstStyle/>
          <a:p>
            <a:pPr algn="ctr">
              <a:lnSpc>
                <a:spcPts val="2519"/>
              </a:lnSpc>
            </a:pPr>
            <a:r>
              <a:rPr lang="en-US" sz="1799" b="1" spc="125">
                <a:solidFill>
                  <a:srgbClr val="000000"/>
                </a:solidFill>
                <a:latin typeface="Droid Serif Bold"/>
                <a:ea typeface="Droid Serif Bold"/>
                <a:cs typeface="Droid Serif Bold"/>
                <a:sym typeface="Droid Serif Bold"/>
              </a:rPr>
              <a:t>Thank you for joining us at the </a:t>
            </a:r>
          </a:p>
          <a:p>
            <a:pPr algn="ctr">
              <a:lnSpc>
                <a:spcPts val="2519"/>
              </a:lnSpc>
            </a:pPr>
            <a:r>
              <a:rPr lang="en-US" sz="1799" b="1" spc="125">
                <a:solidFill>
                  <a:srgbClr val="000000"/>
                </a:solidFill>
                <a:latin typeface="Droid Serif Bold"/>
                <a:ea typeface="Droid Serif Bold"/>
                <a:cs typeface="Droid Serif Bold"/>
                <a:sym typeface="Droid Serif Bold"/>
              </a:rPr>
              <a:t>2025 UAHA Portraits of Excellence: </a:t>
            </a:r>
          </a:p>
          <a:p>
            <a:pPr algn="ctr">
              <a:lnSpc>
                <a:spcPts val="2519"/>
              </a:lnSpc>
            </a:pPr>
            <a:r>
              <a:rPr lang="en-US" sz="1799" b="1" spc="125">
                <a:solidFill>
                  <a:srgbClr val="000000"/>
                </a:solidFill>
                <a:latin typeface="Droid Serif Bold"/>
                <a:ea typeface="Droid Serif Bold"/>
                <a:cs typeface="Droid Serif Bold"/>
                <a:sym typeface="Droid Serif Bold"/>
              </a:rPr>
              <a:t>Crowning Excellence!</a:t>
            </a:r>
          </a:p>
          <a:p>
            <a:pPr algn="ctr">
              <a:lnSpc>
                <a:spcPts val="1260"/>
              </a:lnSpc>
            </a:pPr>
            <a:endParaRPr lang="en-US" sz="1799" b="1" spc="125">
              <a:solidFill>
                <a:srgbClr val="000000"/>
              </a:solidFill>
              <a:latin typeface="Droid Serif Bold"/>
              <a:ea typeface="Droid Serif Bold"/>
              <a:cs typeface="Droid Serif Bold"/>
              <a:sym typeface="Droid Serif Bold"/>
            </a:endParaRPr>
          </a:p>
          <a:p>
            <a:pPr algn="ctr">
              <a:lnSpc>
                <a:spcPts val="1819"/>
              </a:lnSpc>
            </a:pPr>
            <a:r>
              <a:rPr lang="en-US" sz="1299" spc="90">
                <a:solidFill>
                  <a:srgbClr val="000000"/>
                </a:solidFill>
                <a:latin typeface="Droid Serif"/>
                <a:ea typeface="Droid Serif"/>
                <a:cs typeface="Droid Serif"/>
                <a:sym typeface="Droid Serif"/>
              </a:rPr>
              <a:t>Tonight, we come together to honor two extraordinary individuals whose dedication, leadership, and wisdom foster a culture of achievement, service, and community.</a:t>
            </a:r>
          </a:p>
          <a:p>
            <a:pPr algn="ctr">
              <a:lnSpc>
                <a:spcPts val="1539"/>
              </a:lnSpc>
            </a:pPr>
            <a:endParaRPr lang="en-US" sz="1299" spc="90">
              <a:solidFill>
                <a:srgbClr val="000000"/>
              </a:solidFill>
              <a:latin typeface="Droid Serif"/>
              <a:ea typeface="Droid Serif"/>
              <a:cs typeface="Droid Serif"/>
              <a:sym typeface="Droid Serif"/>
            </a:endParaRPr>
          </a:p>
          <a:p>
            <a:pPr algn="ctr">
              <a:lnSpc>
                <a:spcPts val="1819"/>
              </a:lnSpc>
            </a:pPr>
            <a:r>
              <a:rPr lang="en-US" sz="1299" spc="90">
                <a:solidFill>
                  <a:srgbClr val="000000"/>
                </a:solidFill>
                <a:latin typeface="Droid Serif"/>
                <a:ea typeface="Droid Serif"/>
                <a:cs typeface="Droid Serif"/>
                <a:sym typeface="Droid Serif"/>
              </a:rPr>
              <a:t>Your presence tonight reaffirms the legacy and impact of UAHA. All proceeds from this event will support the UAHA Scholarship Endowment, ensuring that we continue empowering students for years to come.</a:t>
            </a:r>
          </a:p>
          <a:p>
            <a:pPr algn="ctr">
              <a:lnSpc>
                <a:spcPts val="1539"/>
              </a:lnSpc>
            </a:pPr>
            <a:endParaRPr lang="en-US" sz="1299" spc="90">
              <a:solidFill>
                <a:srgbClr val="000000"/>
              </a:solidFill>
              <a:latin typeface="Droid Serif"/>
              <a:ea typeface="Droid Serif"/>
              <a:cs typeface="Droid Serif"/>
              <a:sym typeface="Droid Serif"/>
            </a:endParaRPr>
          </a:p>
          <a:p>
            <a:pPr algn="ctr">
              <a:lnSpc>
                <a:spcPts val="1819"/>
              </a:lnSpc>
            </a:pPr>
            <a:r>
              <a:rPr lang="en-US" sz="1299" spc="90">
                <a:solidFill>
                  <a:srgbClr val="000000"/>
                </a:solidFill>
                <a:latin typeface="Droid Serif"/>
                <a:ea typeface="Droid Serif"/>
                <a:cs typeface="Droid Serif"/>
                <a:sym typeface="Droid Serif"/>
              </a:rPr>
              <a:t>We are deeply grateful for your support and for being part of the UAHA “familia.” Your commitment and enthusiasm make this celebration truly special. Let’s continue to grow this network of excellence and inspire future generations!</a:t>
            </a:r>
          </a:p>
          <a:p>
            <a:pPr algn="ctr">
              <a:lnSpc>
                <a:spcPts val="700"/>
              </a:lnSpc>
            </a:pPr>
            <a:endParaRPr lang="en-US" sz="1299" spc="90">
              <a:solidFill>
                <a:srgbClr val="000000"/>
              </a:solidFill>
              <a:latin typeface="Droid Serif"/>
              <a:ea typeface="Droid Serif"/>
              <a:cs typeface="Droid Serif"/>
              <a:sym typeface="Droid Serif"/>
            </a:endParaRPr>
          </a:p>
          <a:p>
            <a:pPr algn="ctr">
              <a:lnSpc>
                <a:spcPts val="2799"/>
              </a:lnSpc>
              <a:spcBef>
                <a:spcPct val="0"/>
              </a:spcBef>
            </a:pPr>
            <a:endParaRPr lang="en-US" sz="1299" spc="90">
              <a:solidFill>
                <a:srgbClr val="000000"/>
              </a:solidFill>
              <a:latin typeface="Droid Serif"/>
              <a:ea typeface="Droid Serif"/>
              <a:cs typeface="Droid Serif"/>
              <a:sym typeface="Droid Serif"/>
            </a:endParaRPr>
          </a:p>
        </p:txBody>
      </p:sp>
      <p:sp>
        <p:nvSpPr>
          <p:cNvPr id="12" name="TextBox 12"/>
          <p:cNvSpPr txBox="1"/>
          <p:nvPr/>
        </p:nvSpPr>
        <p:spPr>
          <a:xfrm>
            <a:off x="1227972" y="8323436"/>
            <a:ext cx="5316456" cy="1567688"/>
          </a:xfrm>
          <a:prstGeom prst="rect">
            <a:avLst/>
          </a:prstGeom>
        </p:spPr>
        <p:txBody>
          <a:bodyPr lIns="0" tIns="0" rIns="0" bIns="0" rtlCol="0" anchor="t">
            <a:spAutoFit/>
          </a:bodyPr>
          <a:lstStyle/>
          <a:p>
            <a:pPr algn="ctr">
              <a:lnSpc>
                <a:spcPts val="2131"/>
              </a:lnSpc>
            </a:pPr>
            <a:r>
              <a:rPr lang="en-US" sz="1299" b="1" spc="90">
                <a:solidFill>
                  <a:srgbClr val="000000"/>
                </a:solidFill>
                <a:latin typeface="Droid Serif Bold"/>
                <a:ea typeface="Droid Serif Bold"/>
                <a:cs typeface="Droid Serif Bold"/>
                <a:sym typeface="Droid Serif Bold"/>
              </a:rPr>
              <a:t>2024-2025 UAHA BOARD</a:t>
            </a:r>
          </a:p>
          <a:p>
            <a:pPr algn="ctr">
              <a:lnSpc>
                <a:spcPts val="1968"/>
              </a:lnSpc>
            </a:pPr>
            <a:r>
              <a:rPr lang="en-US" sz="1200" spc="84">
                <a:solidFill>
                  <a:srgbClr val="000000"/>
                </a:solidFill>
                <a:latin typeface="Droid Serif"/>
                <a:ea typeface="Droid Serif"/>
                <a:cs typeface="Droid Serif"/>
                <a:sym typeface="Droid Serif"/>
              </a:rPr>
              <a:t>President: Letty Molina-Gutierrez</a:t>
            </a:r>
          </a:p>
          <a:p>
            <a:pPr algn="ctr">
              <a:lnSpc>
                <a:spcPts val="1679"/>
              </a:lnSpc>
            </a:pPr>
            <a:r>
              <a:rPr lang="en-US" sz="1200" spc="84">
                <a:solidFill>
                  <a:srgbClr val="000000"/>
                </a:solidFill>
                <a:latin typeface="Droid Serif"/>
                <a:ea typeface="Droid Serif"/>
                <a:cs typeface="Droid Serif"/>
                <a:sym typeface="Droid Serif"/>
              </a:rPr>
              <a:t>Vice President: Celina Urquidez</a:t>
            </a:r>
          </a:p>
          <a:p>
            <a:pPr algn="ctr">
              <a:lnSpc>
                <a:spcPts val="1679"/>
              </a:lnSpc>
            </a:pPr>
            <a:r>
              <a:rPr lang="en-US" sz="1200" spc="84">
                <a:solidFill>
                  <a:srgbClr val="000000"/>
                </a:solidFill>
                <a:latin typeface="Droid Serif"/>
                <a:ea typeface="Droid Serif"/>
                <a:cs typeface="Droid Serif"/>
                <a:sym typeface="Droid Serif"/>
              </a:rPr>
              <a:t>Treasurer: Ray Haro</a:t>
            </a:r>
          </a:p>
          <a:p>
            <a:pPr algn="ctr">
              <a:lnSpc>
                <a:spcPts val="1679"/>
              </a:lnSpc>
            </a:pPr>
            <a:r>
              <a:rPr lang="en-US" sz="1200" spc="84">
                <a:solidFill>
                  <a:srgbClr val="000000"/>
                </a:solidFill>
                <a:latin typeface="Droid Serif"/>
                <a:ea typeface="Droid Serif"/>
                <a:cs typeface="Droid Serif"/>
                <a:sym typeface="Droid Serif"/>
              </a:rPr>
              <a:t>Secretary: Anaid Moreno</a:t>
            </a:r>
          </a:p>
          <a:p>
            <a:pPr algn="ctr">
              <a:lnSpc>
                <a:spcPts val="1679"/>
              </a:lnSpc>
            </a:pPr>
            <a:r>
              <a:rPr lang="en-US" sz="1200" spc="84">
                <a:solidFill>
                  <a:srgbClr val="000000"/>
                </a:solidFill>
                <a:latin typeface="Droid Serif"/>
                <a:ea typeface="Droid Serif"/>
                <a:cs typeface="Droid Serif"/>
                <a:sym typeface="Droid Serif"/>
              </a:rPr>
              <a:t>Scholarship Co-Chair: Ramon Gutierrez</a:t>
            </a:r>
          </a:p>
          <a:p>
            <a:pPr algn="ctr">
              <a:lnSpc>
                <a:spcPts val="1679"/>
              </a:lnSpc>
              <a:spcBef>
                <a:spcPct val="0"/>
              </a:spcBef>
            </a:pPr>
            <a:r>
              <a:rPr lang="en-US" sz="1200" spc="84">
                <a:solidFill>
                  <a:srgbClr val="000000"/>
                </a:solidFill>
                <a:latin typeface="Droid Serif"/>
                <a:ea typeface="Droid Serif"/>
                <a:cs typeface="Droid Serif"/>
                <a:sym typeface="Droid Serif"/>
              </a:rPr>
              <a:t>Scholarship Co-Chair: Anamaria Ramirez Navoa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EEFBF"/>
        </a:solidFill>
        <a:effectLst/>
      </p:bgPr>
    </p:bg>
    <p:spTree>
      <p:nvGrpSpPr>
        <p:cNvPr id="1" name=""/>
        <p:cNvGrpSpPr/>
        <p:nvPr/>
      </p:nvGrpSpPr>
      <p:grpSpPr>
        <a:xfrm>
          <a:off x="0" y="0"/>
          <a:ext cx="0" cy="0"/>
          <a:chOff x="0" y="0"/>
          <a:chExt cx="0" cy="0"/>
        </a:xfrm>
      </p:grpSpPr>
      <p:sp>
        <p:nvSpPr>
          <p:cNvPr id="2" name="Freeform 2"/>
          <p:cNvSpPr/>
          <p:nvPr/>
        </p:nvSpPr>
        <p:spPr>
          <a:xfrm>
            <a:off x="336524" y="4515720"/>
            <a:ext cx="7099352" cy="4765440"/>
          </a:xfrm>
          <a:custGeom>
            <a:avLst/>
            <a:gdLst/>
            <a:ahLst/>
            <a:cxnLst/>
            <a:rect l="l" t="t" r="r" b="b"/>
            <a:pathLst>
              <a:path w="7099352" h="4765440">
                <a:moveTo>
                  <a:pt x="0" y="0"/>
                </a:moveTo>
                <a:lnTo>
                  <a:pt x="7099352" y="0"/>
                </a:lnTo>
                <a:lnTo>
                  <a:pt x="7099352" y="4765440"/>
                </a:lnTo>
                <a:lnTo>
                  <a:pt x="0" y="476544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15544" y="196634"/>
            <a:ext cx="6720332" cy="3873607"/>
          </a:xfrm>
          <a:prstGeom prst="rect">
            <a:avLst/>
          </a:prstGeom>
        </p:spPr>
        <p:txBody>
          <a:bodyPr lIns="0" tIns="0" rIns="0" bIns="0" rtlCol="0" anchor="t">
            <a:spAutoFit/>
          </a:bodyPr>
          <a:lstStyle/>
          <a:p>
            <a:pPr algn="ctr">
              <a:lnSpc>
                <a:spcPts val="6150"/>
              </a:lnSpc>
            </a:pPr>
            <a:r>
              <a:rPr lang="en-US" sz="4393" spc="307">
                <a:solidFill>
                  <a:srgbClr val="000000"/>
                </a:solidFill>
                <a:latin typeface="Parisienne"/>
                <a:ea typeface="Parisienne"/>
                <a:cs typeface="Parisienne"/>
                <a:sym typeface="Parisienne"/>
              </a:rPr>
              <a:t>Thank You to </a:t>
            </a:r>
          </a:p>
          <a:p>
            <a:pPr algn="ctr">
              <a:lnSpc>
                <a:spcPts val="6150"/>
              </a:lnSpc>
            </a:pPr>
            <a:r>
              <a:rPr lang="en-US" sz="4393" spc="307">
                <a:solidFill>
                  <a:srgbClr val="000000"/>
                </a:solidFill>
                <a:latin typeface="Lovelace Text"/>
                <a:ea typeface="Lovelace Text"/>
                <a:cs typeface="Lovelace Text"/>
                <a:sym typeface="Lovelace Text"/>
              </a:rPr>
              <a:t>HSL Properties</a:t>
            </a:r>
          </a:p>
          <a:p>
            <a:pPr algn="ctr">
              <a:lnSpc>
                <a:spcPts val="6150"/>
              </a:lnSpc>
            </a:pPr>
            <a:r>
              <a:rPr lang="en-US" sz="4393" spc="307">
                <a:solidFill>
                  <a:srgbClr val="000000"/>
                </a:solidFill>
                <a:latin typeface="Parisienne"/>
                <a:ea typeface="Parisienne"/>
                <a:cs typeface="Parisienne"/>
                <a:sym typeface="Parisienne"/>
              </a:rPr>
              <a:t>Our Portraits of Excellence </a:t>
            </a:r>
          </a:p>
          <a:p>
            <a:pPr algn="ctr">
              <a:lnSpc>
                <a:spcPts val="6150"/>
              </a:lnSpc>
              <a:spcBef>
                <a:spcPct val="0"/>
              </a:spcBef>
            </a:pPr>
            <a:r>
              <a:rPr lang="en-US" sz="4393" spc="307">
                <a:solidFill>
                  <a:srgbClr val="000000"/>
                </a:solidFill>
                <a:latin typeface="Lovelace Text"/>
                <a:ea typeface="Lovelace Text"/>
                <a:cs typeface="Lovelace Text"/>
                <a:sym typeface="Lovelace Text"/>
              </a:rPr>
              <a:t>VIP Gato Sponsor!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99671" t="-9636" r="-45529" b="-17543"/>
            </a:stretch>
          </a:blipFill>
        </p:spPr>
        <p:txBody>
          <a:bodyPr/>
          <a:lstStyle/>
          <a:p>
            <a:endParaRPr lang="en-US"/>
          </a:p>
        </p:txBody>
      </p:sp>
      <p:grpSp>
        <p:nvGrpSpPr>
          <p:cNvPr id="3" name="Group 3"/>
          <p:cNvGrpSpPr/>
          <p:nvPr/>
        </p:nvGrpSpPr>
        <p:grpSpPr>
          <a:xfrm>
            <a:off x="-1391418" y="859496"/>
            <a:ext cx="10555236" cy="9699136"/>
            <a:chOff x="0" y="0"/>
            <a:chExt cx="3679385" cy="3380962"/>
          </a:xfrm>
        </p:grpSpPr>
        <p:sp>
          <p:nvSpPr>
            <p:cNvPr id="4" name="Freeform 4"/>
            <p:cNvSpPr/>
            <p:nvPr/>
          </p:nvSpPr>
          <p:spPr>
            <a:xfrm>
              <a:off x="0" y="0"/>
              <a:ext cx="3679385" cy="3380962"/>
            </a:xfrm>
            <a:custGeom>
              <a:avLst/>
              <a:gdLst/>
              <a:ahLst/>
              <a:cxnLst/>
              <a:rect l="l" t="t" r="r" b="b"/>
              <a:pathLst>
                <a:path w="3679385" h="3380962">
                  <a:moveTo>
                    <a:pt x="0" y="0"/>
                  </a:moveTo>
                  <a:lnTo>
                    <a:pt x="3679385" y="0"/>
                  </a:lnTo>
                  <a:lnTo>
                    <a:pt x="3679385" y="3380962"/>
                  </a:lnTo>
                  <a:lnTo>
                    <a:pt x="0" y="3380962"/>
                  </a:lnTo>
                  <a:close/>
                </a:path>
              </a:pathLst>
            </a:custGeom>
            <a:solidFill>
              <a:srgbClr val="FFFFFF"/>
            </a:solidFill>
          </p:spPr>
          <p:txBody>
            <a:bodyPr/>
            <a:lstStyle/>
            <a:p>
              <a:endParaRPr lang="en-US"/>
            </a:p>
          </p:txBody>
        </p:sp>
        <p:sp>
          <p:nvSpPr>
            <p:cNvPr id="5" name="TextBox 5"/>
            <p:cNvSpPr txBox="1"/>
            <p:nvPr/>
          </p:nvSpPr>
          <p:spPr>
            <a:xfrm>
              <a:off x="0" y="-38100"/>
              <a:ext cx="3679385" cy="3419062"/>
            </a:xfrm>
            <a:prstGeom prst="rect">
              <a:avLst/>
            </a:prstGeom>
          </p:spPr>
          <p:txBody>
            <a:bodyPr lIns="50800" tIns="50800" rIns="50800" bIns="50800" rtlCol="0" anchor="ctr"/>
            <a:lstStyle/>
            <a:p>
              <a:pPr algn="ctr">
                <a:lnSpc>
                  <a:spcPts val="2191"/>
                </a:lnSpc>
              </a:pPr>
              <a:endParaRPr/>
            </a:p>
          </p:txBody>
        </p:sp>
      </p:grpSp>
      <p:sp>
        <p:nvSpPr>
          <p:cNvPr id="6" name="Freeform 6"/>
          <p:cNvSpPr/>
          <p:nvPr/>
        </p:nvSpPr>
        <p:spPr>
          <a:xfrm>
            <a:off x="245029" y="1272528"/>
            <a:ext cx="2347391" cy="669006"/>
          </a:xfrm>
          <a:custGeom>
            <a:avLst/>
            <a:gdLst/>
            <a:ahLst/>
            <a:cxnLst/>
            <a:rect l="l" t="t" r="r" b="b"/>
            <a:pathLst>
              <a:path w="2347391" h="669006">
                <a:moveTo>
                  <a:pt x="0" y="0"/>
                </a:moveTo>
                <a:lnTo>
                  <a:pt x="2347391" y="0"/>
                </a:lnTo>
                <a:lnTo>
                  <a:pt x="2347391" y="669007"/>
                </a:lnTo>
                <a:lnTo>
                  <a:pt x="0" y="669007"/>
                </a:lnTo>
                <a:lnTo>
                  <a:pt x="0" y="0"/>
                </a:lnTo>
                <a:close/>
              </a:path>
            </a:pathLst>
          </a:custGeom>
          <a:blipFill>
            <a:blip r:embed="rId3"/>
            <a:stretch>
              <a:fillRect/>
            </a:stretch>
          </a:blipFill>
        </p:spPr>
        <p:txBody>
          <a:bodyPr/>
          <a:lstStyle/>
          <a:p>
            <a:endParaRPr lang="en-US"/>
          </a:p>
        </p:txBody>
      </p:sp>
      <p:sp>
        <p:nvSpPr>
          <p:cNvPr id="7" name="Freeform 7"/>
          <p:cNvSpPr/>
          <p:nvPr/>
        </p:nvSpPr>
        <p:spPr>
          <a:xfrm>
            <a:off x="2808502" y="3697186"/>
            <a:ext cx="1185648" cy="714084"/>
          </a:xfrm>
          <a:custGeom>
            <a:avLst/>
            <a:gdLst/>
            <a:ahLst/>
            <a:cxnLst/>
            <a:rect l="l" t="t" r="r" b="b"/>
            <a:pathLst>
              <a:path w="1185648" h="714084">
                <a:moveTo>
                  <a:pt x="0" y="0"/>
                </a:moveTo>
                <a:lnTo>
                  <a:pt x="1185648" y="0"/>
                </a:lnTo>
                <a:lnTo>
                  <a:pt x="1185648" y="714083"/>
                </a:lnTo>
                <a:lnTo>
                  <a:pt x="0" y="714083"/>
                </a:lnTo>
                <a:lnTo>
                  <a:pt x="0" y="0"/>
                </a:lnTo>
                <a:close/>
              </a:path>
            </a:pathLst>
          </a:custGeom>
          <a:blipFill>
            <a:blip r:embed="rId4"/>
            <a:stretch>
              <a:fillRect/>
            </a:stretch>
          </a:blipFill>
        </p:spPr>
        <p:txBody>
          <a:bodyPr/>
          <a:lstStyle/>
          <a:p>
            <a:endParaRPr lang="en-US"/>
          </a:p>
        </p:txBody>
      </p:sp>
      <p:grpSp>
        <p:nvGrpSpPr>
          <p:cNvPr id="8" name="Group 8"/>
          <p:cNvGrpSpPr/>
          <p:nvPr/>
        </p:nvGrpSpPr>
        <p:grpSpPr>
          <a:xfrm>
            <a:off x="-432360" y="-39323"/>
            <a:ext cx="8637121" cy="898819"/>
            <a:chOff x="0" y="0"/>
            <a:chExt cx="11516161" cy="1198425"/>
          </a:xfrm>
        </p:grpSpPr>
        <p:sp>
          <p:nvSpPr>
            <p:cNvPr id="9" name="Freeform 9"/>
            <p:cNvSpPr/>
            <p:nvPr/>
          </p:nvSpPr>
          <p:spPr>
            <a:xfrm>
              <a:off x="0" y="0"/>
              <a:ext cx="11516161" cy="1198425"/>
            </a:xfrm>
            <a:custGeom>
              <a:avLst/>
              <a:gdLst/>
              <a:ahLst/>
              <a:cxnLst/>
              <a:rect l="l" t="t" r="r" b="b"/>
              <a:pathLst>
                <a:path w="11516161" h="1198425">
                  <a:moveTo>
                    <a:pt x="0" y="0"/>
                  </a:moveTo>
                  <a:lnTo>
                    <a:pt x="11516161" y="0"/>
                  </a:lnTo>
                  <a:lnTo>
                    <a:pt x="11516161" y="1198425"/>
                  </a:lnTo>
                  <a:lnTo>
                    <a:pt x="0" y="1198425"/>
                  </a:lnTo>
                  <a:lnTo>
                    <a:pt x="0" y="0"/>
                  </a:lnTo>
                  <a:close/>
                </a:path>
              </a:pathLst>
            </a:custGeom>
            <a:blipFill>
              <a:blip r:embed="rId5"/>
              <a:stretch>
                <a:fillRect t="-30850" b="-21698"/>
              </a:stretch>
            </a:blipFill>
          </p:spPr>
          <p:txBody>
            <a:bodyPr/>
            <a:lstStyle/>
            <a:p>
              <a:endParaRPr lang="en-US"/>
            </a:p>
          </p:txBody>
        </p:sp>
        <p:sp>
          <p:nvSpPr>
            <p:cNvPr id="10" name="TextBox 10"/>
            <p:cNvSpPr txBox="1"/>
            <p:nvPr/>
          </p:nvSpPr>
          <p:spPr>
            <a:xfrm>
              <a:off x="3254136" y="160088"/>
              <a:ext cx="5007889" cy="856885"/>
            </a:xfrm>
            <a:prstGeom prst="rect">
              <a:avLst/>
            </a:prstGeom>
          </p:spPr>
          <p:txBody>
            <a:bodyPr lIns="0" tIns="0" rIns="0" bIns="0" rtlCol="0" anchor="t">
              <a:spAutoFit/>
            </a:bodyPr>
            <a:lstStyle/>
            <a:p>
              <a:pPr algn="ctr">
                <a:lnSpc>
                  <a:spcPts val="5397"/>
                </a:lnSpc>
              </a:pPr>
              <a:r>
                <a:rPr lang="en-US" sz="3855">
                  <a:solidFill>
                    <a:srgbClr val="AB8C53"/>
                  </a:solidFill>
                  <a:latin typeface="Droid Serif"/>
                  <a:ea typeface="Droid Serif"/>
                  <a:cs typeface="Droid Serif"/>
                  <a:sym typeface="Droid Serif"/>
                </a:rPr>
                <a:t>Raffle Sponsors</a:t>
              </a:r>
            </a:p>
          </p:txBody>
        </p:sp>
      </p:grpSp>
      <p:grpSp>
        <p:nvGrpSpPr>
          <p:cNvPr id="11" name="Group 11"/>
          <p:cNvGrpSpPr/>
          <p:nvPr/>
        </p:nvGrpSpPr>
        <p:grpSpPr>
          <a:xfrm>
            <a:off x="0" y="4668560"/>
            <a:ext cx="7793511" cy="3725001"/>
            <a:chOff x="0" y="0"/>
            <a:chExt cx="2716692" cy="1298475"/>
          </a:xfrm>
        </p:grpSpPr>
        <p:sp>
          <p:nvSpPr>
            <p:cNvPr id="12" name="Freeform 12"/>
            <p:cNvSpPr/>
            <p:nvPr/>
          </p:nvSpPr>
          <p:spPr>
            <a:xfrm>
              <a:off x="0" y="0"/>
              <a:ext cx="2716692" cy="1298475"/>
            </a:xfrm>
            <a:custGeom>
              <a:avLst/>
              <a:gdLst/>
              <a:ahLst/>
              <a:cxnLst/>
              <a:rect l="l" t="t" r="r" b="b"/>
              <a:pathLst>
                <a:path w="2716692" h="1298475">
                  <a:moveTo>
                    <a:pt x="37748" y="0"/>
                  </a:moveTo>
                  <a:lnTo>
                    <a:pt x="2678944" y="0"/>
                  </a:lnTo>
                  <a:cubicBezTo>
                    <a:pt x="2688955" y="0"/>
                    <a:pt x="2698557" y="3977"/>
                    <a:pt x="2705636" y="11056"/>
                  </a:cubicBezTo>
                  <a:cubicBezTo>
                    <a:pt x="2712715" y="18135"/>
                    <a:pt x="2716692" y="27737"/>
                    <a:pt x="2716692" y="37748"/>
                  </a:cubicBezTo>
                  <a:lnTo>
                    <a:pt x="2716692" y="1260727"/>
                  </a:lnTo>
                  <a:cubicBezTo>
                    <a:pt x="2716692" y="1270738"/>
                    <a:pt x="2712715" y="1280340"/>
                    <a:pt x="2705636" y="1287419"/>
                  </a:cubicBezTo>
                  <a:cubicBezTo>
                    <a:pt x="2698557" y="1294498"/>
                    <a:pt x="2688955" y="1298475"/>
                    <a:pt x="2678944" y="1298475"/>
                  </a:cubicBezTo>
                  <a:lnTo>
                    <a:pt x="37748" y="1298475"/>
                  </a:lnTo>
                  <a:cubicBezTo>
                    <a:pt x="27737" y="1298475"/>
                    <a:pt x="18135" y="1294498"/>
                    <a:pt x="11056" y="1287419"/>
                  </a:cubicBezTo>
                  <a:cubicBezTo>
                    <a:pt x="3977" y="1280340"/>
                    <a:pt x="0" y="1270738"/>
                    <a:pt x="0" y="1260727"/>
                  </a:cubicBezTo>
                  <a:lnTo>
                    <a:pt x="0" y="37748"/>
                  </a:lnTo>
                  <a:cubicBezTo>
                    <a:pt x="0" y="27737"/>
                    <a:pt x="3977" y="18135"/>
                    <a:pt x="11056" y="11056"/>
                  </a:cubicBezTo>
                  <a:cubicBezTo>
                    <a:pt x="18135" y="3977"/>
                    <a:pt x="27737" y="0"/>
                    <a:pt x="37748" y="0"/>
                  </a:cubicBezTo>
                  <a:close/>
                </a:path>
              </a:pathLst>
            </a:custGeom>
            <a:solidFill>
              <a:srgbClr val="E7D088"/>
            </a:solidFill>
          </p:spPr>
          <p:txBody>
            <a:bodyPr/>
            <a:lstStyle/>
            <a:p>
              <a:endParaRPr lang="en-US"/>
            </a:p>
          </p:txBody>
        </p:sp>
        <p:sp>
          <p:nvSpPr>
            <p:cNvPr id="13" name="TextBox 13"/>
            <p:cNvSpPr txBox="1"/>
            <p:nvPr/>
          </p:nvSpPr>
          <p:spPr>
            <a:xfrm>
              <a:off x="0" y="-47625"/>
              <a:ext cx="2716692" cy="1346100"/>
            </a:xfrm>
            <a:prstGeom prst="rect">
              <a:avLst/>
            </a:prstGeom>
          </p:spPr>
          <p:txBody>
            <a:bodyPr lIns="50800" tIns="50800" rIns="50800" bIns="50800" rtlCol="0" anchor="ctr"/>
            <a:lstStyle/>
            <a:p>
              <a:pPr algn="ctr">
                <a:lnSpc>
                  <a:spcPts val="2611"/>
                </a:lnSpc>
              </a:pPr>
              <a:endParaRPr/>
            </a:p>
          </p:txBody>
        </p:sp>
      </p:grpSp>
      <p:sp>
        <p:nvSpPr>
          <p:cNvPr id="14" name="Freeform 14"/>
          <p:cNvSpPr/>
          <p:nvPr/>
        </p:nvSpPr>
        <p:spPr>
          <a:xfrm>
            <a:off x="3005882" y="2687224"/>
            <a:ext cx="790887" cy="790887"/>
          </a:xfrm>
          <a:custGeom>
            <a:avLst/>
            <a:gdLst/>
            <a:ahLst/>
            <a:cxnLst/>
            <a:rect l="l" t="t" r="r" b="b"/>
            <a:pathLst>
              <a:path w="790887" h="790887">
                <a:moveTo>
                  <a:pt x="0" y="0"/>
                </a:moveTo>
                <a:lnTo>
                  <a:pt x="790887" y="0"/>
                </a:lnTo>
                <a:lnTo>
                  <a:pt x="790887" y="790887"/>
                </a:lnTo>
                <a:lnTo>
                  <a:pt x="0" y="790887"/>
                </a:lnTo>
                <a:lnTo>
                  <a:pt x="0" y="0"/>
                </a:lnTo>
                <a:close/>
              </a:path>
            </a:pathLst>
          </a:custGeom>
          <a:blipFill>
            <a:blip r:embed="rId6"/>
            <a:stretch>
              <a:fillRect/>
            </a:stretch>
          </a:blipFill>
        </p:spPr>
        <p:txBody>
          <a:bodyPr/>
          <a:lstStyle/>
          <a:p>
            <a:endParaRPr lang="en-US"/>
          </a:p>
        </p:txBody>
      </p:sp>
      <p:sp>
        <p:nvSpPr>
          <p:cNvPr id="15" name="Freeform 15"/>
          <p:cNvSpPr/>
          <p:nvPr/>
        </p:nvSpPr>
        <p:spPr>
          <a:xfrm>
            <a:off x="4038386" y="2915430"/>
            <a:ext cx="1295390" cy="1193162"/>
          </a:xfrm>
          <a:custGeom>
            <a:avLst/>
            <a:gdLst/>
            <a:ahLst/>
            <a:cxnLst/>
            <a:rect l="l" t="t" r="r" b="b"/>
            <a:pathLst>
              <a:path w="1295390" h="1193162">
                <a:moveTo>
                  <a:pt x="0" y="0"/>
                </a:moveTo>
                <a:lnTo>
                  <a:pt x="1295390" y="0"/>
                </a:lnTo>
                <a:lnTo>
                  <a:pt x="1295390" y="1193162"/>
                </a:lnTo>
                <a:lnTo>
                  <a:pt x="0" y="1193162"/>
                </a:lnTo>
                <a:lnTo>
                  <a:pt x="0" y="0"/>
                </a:lnTo>
                <a:close/>
              </a:path>
            </a:pathLst>
          </a:custGeom>
          <a:blipFill>
            <a:blip r:embed="rId7"/>
            <a:stretch>
              <a:fillRect l="-23387" r="-23985"/>
            </a:stretch>
          </a:blipFill>
        </p:spPr>
        <p:txBody>
          <a:bodyPr/>
          <a:lstStyle/>
          <a:p>
            <a:endParaRPr lang="en-US"/>
          </a:p>
        </p:txBody>
      </p:sp>
      <p:sp>
        <p:nvSpPr>
          <p:cNvPr id="16" name="Freeform 16"/>
          <p:cNvSpPr/>
          <p:nvPr/>
        </p:nvSpPr>
        <p:spPr>
          <a:xfrm>
            <a:off x="5333776" y="2687224"/>
            <a:ext cx="2203778" cy="621445"/>
          </a:xfrm>
          <a:custGeom>
            <a:avLst/>
            <a:gdLst/>
            <a:ahLst/>
            <a:cxnLst/>
            <a:rect l="l" t="t" r="r" b="b"/>
            <a:pathLst>
              <a:path w="2203778" h="621445">
                <a:moveTo>
                  <a:pt x="0" y="0"/>
                </a:moveTo>
                <a:lnTo>
                  <a:pt x="2203778" y="0"/>
                </a:lnTo>
                <a:lnTo>
                  <a:pt x="2203778" y="621444"/>
                </a:lnTo>
                <a:lnTo>
                  <a:pt x="0" y="621444"/>
                </a:lnTo>
                <a:lnTo>
                  <a:pt x="0" y="0"/>
                </a:lnTo>
                <a:close/>
              </a:path>
            </a:pathLst>
          </a:custGeom>
          <a:blipFill>
            <a:blip r:embed="rId8"/>
            <a:stretch>
              <a:fillRect/>
            </a:stretch>
          </a:blipFill>
        </p:spPr>
        <p:txBody>
          <a:bodyPr/>
          <a:lstStyle/>
          <a:p>
            <a:endParaRPr lang="en-US"/>
          </a:p>
        </p:txBody>
      </p:sp>
      <p:sp>
        <p:nvSpPr>
          <p:cNvPr id="17" name="Freeform 17"/>
          <p:cNvSpPr/>
          <p:nvPr/>
        </p:nvSpPr>
        <p:spPr>
          <a:xfrm>
            <a:off x="5376054" y="3603943"/>
            <a:ext cx="2193539" cy="874117"/>
          </a:xfrm>
          <a:custGeom>
            <a:avLst/>
            <a:gdLst/>
            <a:ahLst/>
            <a:cxnLst/>
            <a:rect l="l" t="t" r="r" b="b"/>
            <a:pathLst>
              <a:path w="2193539" h="874117">
                <a:moveTo>
                  <a:pt x="0" y="0"/>
                </a:moveTo>
                <a:lnTo>
                  <a:pt x="2193539" y="0"/>
                </a:lnTo>
                <a:lnTo>
                  <a:pt x="2193539" y="874117"/>
                </a:lnTo>
                <a:lnTo>
                  <a:pt x="0" y="874117"/>
                </a:lnTo>
                <a:lnTo>
                  <a:pt x="0" y="0"/>
                </a:lnTo>
                <a:close/>
              </a:path>
            </a:pathLst>
          </a:custGeom>
          <a:blipFill>
            <a:blip r:embed="rId9"/>
            <a:stretch>
              <a:fillRect/>
            </a:stretch>
          </a:blipFill>
        </p:spPr>
        <p:txBody>
          <a:bodyPr/>
          <a:lstStyle/>
          <a:p>
            <a:endParaRPr lang="en-US"/>
          </a:p>
        </p:txBody>
      </p:sp>
      <p:sp>
        <p:nvSpPr>
          <p:cNvPr id="18" name="Freeform 18"/>
          <p:cNvSpPr/>
          <p:nvPr/>
        </p:nvSpPr>
        <p:spPr>
          <a:xfrm>
            <a:off x="167611" y="2341585"/>
            <a:ext cx="2513739" cy="691278"/>
          </a:xfrm>
          <a:custGeom>
            <a:avLst/>
            <a:gdLst/>
            <a:ahLst/>
            <a:cxnLst/>
            <a:rect l="l" t="t" r="r" b="b"/>
            <a:pathLst>
              <a:path w="2513739" h="691278">
                <a:moveTo>
                  <a:pt x="0" y="0"/>
                </a:moveTo>
                <a:lnTo>
                  <a:pt x="2513739" y="0"/>
                </a:lnTo>
                <a:lnTo>
                  <a:pt x="2513739" y="691278"/>
                </a:lnTo>
                <a:lnTo>
                  <a:pt x="0" y="691278"/>
                </a:lnTo>
                <a:lnTo>
                  <a:pt x="0" y="0"/>
                </a:lnTo>
                <a:close/>
              </a:path>
            </a:pathLst>
          </a:custGeom>
          <a:blipFill>
            <a:blip r:embed="rId10"/>
            <a:stretch>
              <a:fillRect/>
            </a:stretch>
          </a:blipFill>
        </p:spPr>
        <p:txBody>
          <a:bodyPr/>
          <a:lstStyle/>
          <a:p>
            <a:endParaRPr lang="en-US"/>
          </a:p>
        </p:txBody>
      </p:sp>
      <p:sp>
        <p:nvSpPr>
          <p:cNvPr id="19" name="Freeform 19"/>
          <p:cNvSpPr/>
          <p:nvPr/>
        </p:nvSpPr>
        <p:spPr>
          <a:xfrm>
            <a:off x="4038386" y="8102686"/>
            <a:ext cx="3182690" cy="1790263"/>
          </a:xfrm>
          <a:custGeom>
            <a:avLst/>
            <a:gdLst/>
            <a:ahLst/>
            <a:cxnLst/>
            <a:rect l="l" t="t" r="r" b="b"/>
            <a:pathLst>
              <a:path w="3182690" h="1790263">
                <a:moveTo>
                  <a:pt x="0" y="0"/>
                </a:moveTo>
                <a:lnTo>
                  <a:pt x="3182690" y="0"/>
                </a:lnTo>
                <a:lnTo>
                  <a:pt x="3182690" y="1790263"/>
                </a:lnTo>
                <a:lnTo>
                  <a:pt x="0" y="1790263"/>
                </a:lnTo>
                <a:lnTo>
                  <a:pt x="0" y="0"/>
                </a:lnTo>
                <a:close/>
              </a:path>
            </a:pathLst>
          </a:custGeom>
          <a:blipFill>
            <a:blip r:embed="rId11"/>
            <a:stretch>
              <a:fillRect/>
            </a:stretch>
          </a:blipFill>
        </p:spPr>
        <p:txBody>
          <a:bodyPr/>
          <a:lstStyle/>
          <a:p>
            <a:endParaRPr lang="en-US"/>
          </a:p>
        </p:txBody>
      </p:sp>
      <p:sp>
        <p:nvSpPr>
          <p:cNvPr id="20" name="Freeform 20"/>
          <p:cNvSpPr/>
          <p:nvPr/>
        </p:nvSpPr>
        <p:spPr>
          <a:xfrm>
            <a:off x="380860" y="8488812"/>
            <a:ext cx="1282650" cy="1282650"/>
          </a:xfrm>
          <a:custGeom>
            <a:avLst/>
            <a:gdLst/>
            <a:ahLst/>
            <a:cxnLst/>
            <a:rect l="l" t="t" r="r" b="b"/>
            <a:pathLst>
              <a:path w="1282650" h="1282650">
                <a:moveTo>
                  <a:pt x="0" y="0"/>
                </a:moveTo>
                <a:lnTo>
                  <a:pt x="1282650" y="0"/>
                </a:lnTo>
                <a:lnTo>
                  <a:pt x="1282650" y="1282649"/>
                </a:lnTo>
                <a:lnTo>
                  <a:pt x="0" y="1282649"/>
                </a:lnTo>
                <a:lnTo>
                  <a:pt x="0" y="0"/>
                </a:lnTo>
                <a:close/>
              </a:path>
            </a:pathLst>
          </a:custGeom>
          <a:blipFill>
            <a:blip r:embed="rId12"/>
            <a:stretch>
              <a:fillRect/>
            </a:stretch>
          </a:blipFill>
        </p:spPr>
        <p:txBody>
          <a:bodyPr/>
          <a:lstStyle/>
          <a:p>
            <a:endParaRPr lang="en-US"/>
          </a:p>
        </p:txBody>
      </p:sp>
      <p:sp>
        <p:nvSpPr>
          <p:cNvPr id="21" name="Freeform 21"/>
          <p:cNvSpPr/>
          <p:nvPr/>
        </p:nvSpPr>
        <p:spPr>
          <a:xfrm rot="10597905">
            <a:off x="1653911" y="9315880"/>
            <a:ext cx="1194439" cy="427012"/>
          </a:xfrm>
          <a:custGeom>
            <a:avLst/>
            <a:gdLst/>
            <a:ahLst/>
            <a:cxnLst/>
            <a:rect l="l" t="t" r="r" b="b"/>
            <a:pathLst>
              <a:path w="1194439" h="427012">
                <a:moveTo>
                  <a:pt x="0" y="0"/>
                </a:moveTo>
                <a:lnTo>
                  <a:pt x="1194440" y="0"/>
                </a:lnTo>
                <a:lnTo>
                  <a:pt x="1194440" y="427012"/>
                </a:lnTo>
                <a:lnTo>
                  <a:pt x="0" y="4270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 name="Freeform 22"/>
          <p:cNvSpPr/>
          <p:nvPr/>
        </p:nvSpPr>
        <p:spPr>
          <a:xfrm>
            <a:off x="3016060" y="1095413"/>
            <a:ext cx="2272439" cy="1445839"/>
          </a:xfrm>
          <a:custGeom>
            <a:avLst/>
            <a:gdLst/>
            <a:ahLst/>
            <a:cxnLst/>
            <a:rect l="l" t="t" r="r" b="b"/>
            <a:pathLst>
              <a:path w="2272439" h="1445839">
                <a:moveTo>
                  <a:pt x="0" y="0"/>
                </a:moveTo>
                <a:lnTo>
                  <a:pt x="2272439" y="0"/>
                </a:lnTo>
                <a:lnTo>
                  <a:pt x="2272439" y="1445839"/>
                </a:lnTo>
                <a:lnTo>
                  <a:pt x="0" y="1445839"/>
                </a:lnTo>
                <a:lnTo>
                  <a:pt x="0" y="0"/>
                </a:lnTo>
                <a:close/>
              </a:path>
            </a:pathLst>
          </a:custGeom>
          <a:blipFill>
            <a:blip r:embed="rId15"/>
            <a:stretch>
              <a:fillRect/>
            </a:stretch>
          </a:blipFill>
        </p:spPr>
        <p:txBody>
          <a:bodyPr/>
          <a:lstStyle/>
          <a:p>
            <a:endParaRPr lang="en-US"/>
          </a:p>
        </p:txBody>
      </p:sp>
      <p:sp>
        <p:nvSpPr>
          <p:cNvPr id="23" name="Freeform 23"/>
          <p:cNvSpPr/>
          <p:nvPr/>
        </p:nvSpPr>
        <p:spPr>
          <a:xfrm>
            <a:off x="5629731" y="1002371"/>
            <a:ext cx="1494353" cy="1494353"/>
          </a:xfrm>
          <a:custGeom>
            <a:avLst/>
            <a:gdLst/>
            <a:ahLst/>
            <a:cxnLst/>
            <a:rect l="l" t="t" r="r" b="b"/>
            <a:pathLst>
              <a:path w="1494353" h="1494353">
                <a:moveTo>
                  <a:pt x="0" y="0"/>
                </a:moveTo>
                <a:lnTo>
                  <a:pt x="1494353" y="0"/>
                </a:lnTo>
                <a:lnTo>
                  <a:pt x="1494353" y="1494353"/>
                </a:lnTo>
                <a:lnTo>
                  <a:pt x="0" y="1494353"/>
                </a:lnTo>
                <a:lnTo>
                  <a:pt x="0" y="0"/>
                </a:lnTo>
                <a:close/>
              </a:path>
            </a:pathLst>
          </a:custGeom>
          <a:blipFill>
            <a:blip r:embed="rId16"/>
            <a:stretch>
              <a:fillRect/>
            </a:stretch>
          </a:blipFill>
        </p:spPr>
        <p:txBody>
          <a:bodyPr/>
          <a:lstStyle/>
          <a:p>
            <a:endParaRPr lang="en-US"/>
          </a:p>
        </p:txBody>
      </p:sp>
      <p:sp>
        <p:nvSpPr>
          <p:cNvPr id="24" name="Freeform 24"/>
          <p:cNvSpPr/>
          <p:nvPr/>
        </p:nvSpPr>
        <p:spPr>
          <a:xfrm>
            <a:off x="167611" y="3340759"/>
            <a:ext cx="2372322" cy="1070510"/>
          </a:xfrm>
          <a:custGeom>
            <a:avLst/>
            <a:gdLst/>
            <a:ahLst/>
            <a:cxnLst/>
            <a:rect l="l" t="t" r="r" b="b"/>
            <a:pathLst>
              <a:path w="2372322" h="1070510">
                <a:moveTo>
                  <a:pt x="0" y="0"/>
                </a:moveTo>
                <a:lnTo>
                  <a:pt x="2372322" y="0"/>
                </a:lnTo>
                <a:lnTo>
                  <a:pt x="2372322" y="1070510"/>
                </a:lnTo>
                <a:lnTo>
                  <a:pt x="0" y="1070510"/>
                </a:lnTo>
                <a:lnTo>
                  <a:pt x="0" y="0"/>
                </a:lnTo>
                <a:close/>
              </a:path>
            </a:pathLst>
          </a:custGeom>
          <a:blipFill>
            <a:blip r:embed="rId17"/>
            <a:stretch>
              <a:fillRect/>
            </a:stretch>
          </a:blipFill>
        </p:spPr>
        <p:txBody>
          <a:bodyPr/>
          <a:lstStyle/>
          <a:p>
            <a:endParaRPr lang="en-US"/>
          </a:p>
        </p:txBody>
      </p:sp>
      <p:sp>
        <p:nvSpPr>
          <p:cNvPr id="25" name="TextBox 25"/>
          <p:cNvSpPr txBox="1"/>
          <p:nvPr/>
        </p:nvSpPr>
        <p:spPr>
          <a:xfrm>
            <a:off x="245029" y="4701789"/>
            <a:ext cx="7324564" cy="1198019"/>
          </a:xfrm>
          <a:prstGeom prst="rect">
            <a:avLst/>
          </a:prstGeom>
        </p:spPr>
        <p:txBody>
          <a:bodyPr lIns="0" tIns="0" rIns="0" bIns="0" rtlCol="0" anchor="t">
            <a:spAutoFit/>
          </a:bodyPr>
          <a:lstStyle/>
          <a:p>
            <a:pPr algn="ctr">
              <a:lnSpc>
                <a:spcPts val="2502"/>
              </a:lnSpc>
            </a:pPr>
            <a:r>
              <a:rPr lang="en-US" sz="1554" b="1">
                <a:solidFill>
                  <a:srgbClr val="100F10"/>
                </a:solidFill>
                <a:latin typeface="Droid Serif Bold"/>
                <a:ea typeface="Droid Serif Bold"/>
                <a:cs typeface="Droid Serif Bold"/>
                <a:sym typeface="Droid Serif Bold"/>
              </a:rPr>
              <a:t>Special Thanks </a:t>
            </a:r>
          </a:p>
          <a:p>
            <a:pPr algn="ctr">
              <a:lnSpc>
                <a:spcPts val="2341"/>
              </a:lnSpc>
            </a:pPr>
            <a:r>
              <a:rPr lang="en-US" sz="1454" b="1">
                <a:solidFill>
                  <a:srgbClr val="100F10"/>
                </a:solidFill>
                <a:latin typeface="Droid Serif Bold"/>
                <a:ea typeface="Droid Serif Bold"/>
                <a:cs typeface="Droid Serif Bold"/>
                <a:sym typeface="Droid Serif Bold"/>
              </a:rPr>
              <a:t>to the students enrolled in the PBS News Hour Student Reporting Lab at Utterback Middle School, under the direction of Nancy Montoya, for their exceptional work on the Portraits of Excellence honoree videos. </a:t>
            </a:r>
          </a:p>
        </p:txBody>
      </p:sp>
      <p:sp>
        <p:nvSpPr>
          <p:cNvPr id="26" name="TextBox 26"/>
          <p:cNvSpPr txBox="1"/>
          <p:nvPr/>
        </p:nvSpPr>
        <p:spPr>
          <a:xfrm>
            <a:off x="245029" y="6021084"/>
            <a:ext cx="7324564" cy="2279777"/>
          </a:xfrm>
          <a:prstGeom prst="rect">
            <a:avLst/>
          </a:prstGeom>
        </p:spPr>
        <p:txBody>
          <a:bodyPr lIns="0" tIns="0" rIns="0" bIns="0" rtlCol="0" anchor="t">
            <a:spAutoFit/>
          </a:bodyPr>
          <a:lstStyle/>
          <a:p>
            <a:pPr algn="l">
              <a:lnSpc>
                <a:spcPts val="2254"/>
              </a:lnSpc>
            </a:pPr>
            <a:r>
              <a:rPr lang="en-US" sz="1400">
                <a:solidFill>
                  <a:srgbClr val="100F10"/>
                </a:solidFill>
                <a:latin typeface="Droid Serif"/>
                <a:ea typeface="Droid Serif"/>
                <a:cs typeface="Droid Serif"/>
                <a:sym typeface="Droid Serif"/>
              </a:rPr>
              <a:t>With more than 45 years of experience in major market and network newsrooms, Nancy has held roles as a reporter and producer at stations including KDKA (Pittsburgh), KDFW (Dallas), KUSA (Denver), WSOC (Charlotte), WSMV (Nashville), and in Tucson at KGUN-TV, KOLD-TV, and KVOA-TV.</a:t>
            </a:r>
          </a:p>
          <a:p>
            <a:pPr algn="l">
              <a:lnSpc>
                <a:spcPts val="2254"/>
              </a:lnSpc>
            </a:pPr>
            <a:r>
              <a:rPr lang="en-US" sz="1400">
                <a:solidFill>
                  <a:srgbClr val="100F10"/>
                </a:solidFill>
                <a:latin typeface="Droid Serif"/>
                <a:ea typeface="Droid Serif"/>
                <a:cs typeface="Droid Serif"/>
                <a:sym typeface="Droid Serif"/>
              </a:rPr>
              <a:t>Nancy’s work has earned her six Emmy Awards, a Peabody Award, and several other international broadcast honors. She and her husband, fellow producer Kirt Ijams, share two sons and co-own Media Source America, which produces independent documentary projects.</a:t>
            </a:r>
          </a:p>
        </p:txBody>
      </p:sp>
      <p:sp>
        <p:nvSpPr>
          <p:cNvPr id="27" name="TextBox 27"/>
          <p:cNvSpPr txBox="1"/>
          <p:nvPr/>
        </p:nvSpPr>
        <p:spPr>
          <a:xfrm>
            <a:off x="1642399" y="8548639"/>
            <a:ext cx="2243801" cy="581497"/>
          </a:xfrm>
          <a:prstGeom prst="rect">
            <a:avLst/>
          </a:prstGeom>
        </p:spPr>
        <p:txBody>
          <a:bodyPr lIns="0" tIns="0" rIns="0" bIns="0" rtlCol="0" anchor="t">
            <a:spAutoFit/>
          </a:bodyPr>
          <a:lstStyle/>
          <a:p>
            <a:pPr algn="l">
              <a:lnSpc>
                <a:spcPts val="2341"/>
              </a:lnSpc>
            </a:pPr>
            <a:r>
              <a:rPr lang="en-US" sz="1454">
                <a:solidFill>
                  <a:srgbClr val="100F10"/>
                </a:solidFill>
                <a:latin typeface="Droid Serif"/>
                <a:ea typeface="Droid Serif"/>
                <a:cs typeface="Droid Serif"/>
                <a:sym typeface="Droid Serif"/>
              </a:rPr>
              <a:t>Learn more about the works of Nancy Montoya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2591" y="-185364"/>
            <a:ext cx="8597582" cy="10429127"/>
          </a:xfrm>
          <a:custGeom>
            <a:avLst/>
            <a:gdLst/>
            <a:ahLst/>
            <a:cxnLst/>
            <a:rect l="l" t="t" r="r" b="b"/>
            <a:pathLst>
              <a:path w="8597582" h="10429127">
                <a:moveTo>
                  <a:pt x="0" y="0"/>
                </a:moveTo>
                <a:lnTo>
                  <a:pt x="8597582" y="0"/>
                </a:lnTo>
                <a:lnTo>
                  <a:pt x="8597582" y="10429128"/>
                </a:lnTo>
                <a:lnTo>
                  <a:pt x="0" y="10429128"/>
                </a:lnTo>
                <a:lnTo>
                  <a:pt x="0" y="0"/>
                </a:lnTo>
                <a:close/>
              </a:path>
            </a:pathLst>
          </a:custGeom>
          <a:blipFill>
            <a:blip r:embed="rId2"/>
            <a:stretch>
              <a:fillRect l="-40797" t="-5334" r="-40121"/>
            </a:stretch>
          </a:blipFill>
        </p:spPr>
        <p:txBody>
          <a:bodyPr/>
          <a:lstStyle/>
          <a:p>
            <a:endParaRPr lang="en-US"/>
          </a:p>
        </p:txBody>
      </p:sp>
      <p:sp>
        <p:nvSpPr>
          <p:cNvPr id="3" name="Freeform 3"/>
          <p:cNvSpPr/>
          <p:nvPr/>
        </p:nvSpPr>
        <p:spPr>
          <a:xfrm>
            <a:off x="388620" y="-126659"/>
            <a:ext cx="6995160" cy="10311719"/>
          </a:xfrm>
          <a:custGeom>
            <a:avLst/>
            <a:gdLst/>
            <a:ahLst/>
            <a:cxnLst/>
            <a:rect l="l" t="t" r="r" b="b"/>
            <a:pathLst>
              <a:path w="6995160" h="10311719">
                <a:moveTo>
                  <a:pt x="0" y="0"/>
                </a:moveTo>
                <a:lnTo>
                  <a:pt x="6995160" y="0"/>
                </a:lnTo>
                <a:lnTo>
                  <a:pt x="6995160" y="10311718"/>
                </a:lnTo>
                <a:lnTo>
                  <a:pt x="0" y="10311718"/>
                </a:lnTo>
                <a:lnTo>
                  <a:pt x="0" y="0"/>
                </a:lnTo>
                <a:close/>
              </a:path>
            </a:pathLst>
          </a:custGeom>
          <a:blipFill>
            <a:blip r:embed="rId3"/>
            <a:stretch>
              <a:fillRect l="-824" r="-824" b="-8377"/>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4145" y="-167028"/>
            <a:ext cx="8102305" cy="10391183"/>
          </a:xfrm>
          <a:custGeom>
            <a:avLst/>
            <a:gdLst/>
            <a:ahLst/>
            <a:cxnLst/>
            <a:rect l="l" t="t" r="r" b="b"/>
            <a:pathLst>
              <a:path w="8102305" h="10391183">
                <a:moveTo>
                  <a:pt x="0" y="0"/>
                </a:moveTo>
                <a:lnTo>
                  <a:pt x="8102305" y="0"/>
                </a:lnTo>
                <a:lnTo>
                  <a:pt x="8102305" y="10391183"/>
                </a:lnTo>
                <a:lnTo>
                  <a:pt x="0" y="10391183"/>
                </a:lnTo>
                <a:lnTo>
                  <a:pt x="0" y="0"/>
                </a:lnTo>
                <a:close/>
              </a:path>
            </a:pathLst>
          </a:custGeom>
          <a:blipFill>
            <a:blip r:embed="rId2"/>
            <a:stretch>
              <a:fillRect l="-168" r="-168" b="-1275"/>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99671" t="-5353" r="-45529" b="-21826"/>
            </a:stretch>
          </a:blipFill>
        </p:spPr>
        <p:txBody>
          <a:bodyPr/>
          <a:lstStyle/>
          <a:p>
            <a:endParaRPr lang="en-US"/>
          </a:p>
        </p:txBody>
      </p:sp>
      <p:grpSp>
        <p:nvGrpSpPr>
          <p:cNvPr id="3" name="Group 3"/>
          <p:cNvGrpSpPr/>
          <p:nvPr/>
        </p:nvGrpSpPr>
        <p:grpSpPr>
          <a:xfrm>
            <a:off x="269241" y="5029200"/>
            <a:ext cx="7233918" cy="4601954"/>
            <a:chOff x="0" y="0"/>
            <a:chExt cx="9645224" cy="6135938"/>
          </a:xfrm>
        </p:grpSpPr>
        <p:grpSp>
          <p:nvGrpSpPr>
            <p:cNvPr id="4" name="Group 4"/>
            <p:cNvGrpSpPr/>
            <p:nvPr/>
          </p:nvGrpSpPr>
          <p:grpSpPr>
            <a:xfrm>
              <a:off x="0" y="0"/>
              <a:ext cx="9645224" cy="6135938"/>
              <a:chOff x="0" y="0"/>
              <a:chExt cx="2521627" cy="1604167"/>
            </a:xfrm>
          </p:grpSpPr>
          <p:sp>
            <p:nvSpPr>
              <p:cNvPr id="5" name="Freeform 5"/>
              <p:cNvSpPr/>
              <p:nvPr/>
            </p:nvSpPr>
            <p:spPr>
              <a:xfrm>
                <a:off x="0" y="0"/>
                <a:ext cx="2521627" cy="1604167"/>
              </a:xfrm>
              <a:custGeom>
                <a:avLst/>
                <a:gdLst/>
                <a:ahLst/>
                <a:cxnLst/>
                <a:rect l="l" t="t" r="r" b="b"/>
                <a:pathLst>
                  <a:path w="2521627" h="1604167">
                    <a:moveTo>
                      <a:pt x="35317" y="0"/>
                    </a:moveTo>
                    <a:lnTo>
                      <a:pt x="2486310" y="0"/>
                    </a:lnTo>
                    <a:cubicBezTo>
                      <a:pt x="2495677" y="0"/>
                      <a:pt x="2504660" y="3721"/>
                      <a:pt x="2511283" y="10344"/>
                    </a:cubicBezTo>
                    <a:cubicBezTo>
                      <a:pt x="2517906" y="16968"/>
                      <a:pt x="2521627" y="25951"/>
                      <a:pt x="2521627" y="35317"/>
                    </a:cubicBezTo>
                    <a:lnTo>
                      <a:pt x="2521627" y="1568849"/>
                    </a:lnTo>
                    <a:cubicBezTo>
                      <a:pt x="2521627" y="1588355"/>
                      <a:pt x="2505815" y="1604167"/>
                      <a:pt x="2486310" y="1604167"/>
                    </a:cubicBezTo>
                    <a:lnTo>
                      <a:pt x="35317" y="1604167"/>
                    </a:lnTo>
                    <a:cubicBezTo>
                      <a:pt x="25951" y="1604167"/>
                      <a:pt x="16968" y="1600446"/>
                      <a:pt x="10344" y="1593823"/>
                    </a:cubicBezTo>
                    <a:cubicBezTo>
                      <a:pt x="3721" y="1587199"/>
                      <a:pt x="0" y="1578216"/>
                      <a:pt x="0" y="1568849"/>
                    </a:cubicBezTo>
                    <a:lnTo>
                      <a:pt x="0" y="35317"/>
                    </a:lnTo>
                    <a:cubicBezTo>
                      <a:pt x="0" y="25951"/>
                      <a:pt x="3721" y="16968"/>
                      <a:pt x="10344" y="10344"/>
                    </a:cubicBezTo>
                    <a:cubicBezTo>
                      <a:pt x="16968" y="3721"/>
                      <a:pt x="25951" y="0"/>
                      <a:pt x="35317" y="0"/>
                    </a:cubicBezTo>
                    <a:close/>
                  </a:path>
                </a:pathLst>
              </a:custGeom>
              <a:solidFill>
                <a:srgbClr val="FFFFFF"/>
              </a:solidFill>
              <a:ln w="95250" cap="rnd">
                <a:solidFill>
                  <a:srgbClr val="AB8C53"/>
                </a:solidFill>
                <a:prstDash val="solid"/>
                <a:round/>
              </a:ln>
            </p:spPr>
            <p:txBody>
              <a:bodyPr/>
              <a:lstStyle/>
              <a:p>
                <a:endParaRPr lang="en-US"/>
              </a:p>
            </p:txBody>
          </p:sp>
          <p:sp>
            <p:nvSpPr>
              <p:cNvPr id="6" name="TextBox 6"/>
              <p:cNvSpPr txBox="1"/>
              <p:nvPr/>
            </p:nvSpPr>
            <p:spPr>
              <a:xfrm>
                <a:off x="0" y="-38100"/>
                <a:ext cx="2521627" cy="1642267"/>
              </a:xfrm>
              <a:prstGeom prst="rect">
                <a:avLst/>
              </a:prstGeom>
            </p:spPr>
            <p:txBody>
              <a:bodyPr lIns="50800" tIns="50800" rIns="50800" bIns="50800" rtlCol="0" anchor="ctr"/>
              <a:lstStyle/>
              <a:p>
                <a:pPr algn="ctr">
                  <a:lnSpc>
                    <a:spcPts val="2191"/>
                  </a:lnSpc>
                </a:pPr>
                <a:endParaRPr/>
              </a:p>
            </p:txBody>
          </p:sp>
        </p:grpSp>
        <p:sp>
          <p:nvSpPr>
            <p:cNvPr id="7" name="Freeform 7"/>
            <p:cNvSpPr/>
            <p:nvPr/>
          </p:nvSpPr>
          <p:spPr>
            <a:xfrm>
              <a:off x="3624093" y="944382"/>
              <a:ext cx="5662900" cy="4247175"/>
            </a:xfrm>
            <a:custGeom>
              <a:avLst/>
              <a:gdLst/>
              <a:ahLst/>
              <a:cxnLst/>
              <a:rect l="l" t="t" r="r" b="b"/>
              <a:pathLst>
                <a:path w="5662900" h="4247175">
                  <a:moveTo>
                    <a:pt x="0" y="0"/>
                  </a:moveTo>
                  <a:lnTo>
                    <a:pt x="5662899" y="0"/>
                  </a:lnTo>
                  <a:lnTo>
                    <a:pt x="5662899" y="4247174"/>
                  </a:lnTo>
                  <a:lnTo>
                    <a:pt x="0" y="4247174"/>
                  </a:lnTo>
                  <a:lnTo>
                    <a:pt x="0" y="0"/>
                  </a:lnTo>
                  <a:close/>
                </a:path>
              </a:pathLst>
            </a:custGeom>
            <a:blipFill>
              <a:blip r:embed="rId3"/>
              <a:stretch>
                <a:fillRect/>
              </a:stretch>
            </a:blipFill>
          </p:spPr>
          <p:txBody>
            <a:bodyPr/>
            <a:lstStyle/>
            <a:p>
              <a:endParaRPr lang="en-US"/>
            </a:p>
          </p:txBody>
        </p:sp>
        <p:sp>
          <p:nvSpPr>
            <p:cNvPr id="8" name="Freeform 8"/>
            <p:cNvSpPr/>
            <p:nvPr/>
          </p:nvSpPr>
          <p:spPr>
            <a:xfrm>
              <a:off x="677332" y="436304"/>
              <a:ext cx="3108010" cy="5538480"/>
            </a:xfrm>
            <a:custGeom>
              <a:avLst/>
              <a:gdLst/>
              <a:ahLst/>
              <a:cxnLst/>
              <a:rect l="l" t="t" r="r" b="b"/>
              <a:pathLst>
                <a:path w="3108010" h="5538480">
                  <a:moveTo>
                    <a:pt x="0" y="0"/>
                  </a:moveTo>
                  <a:lnTo>
                    <a:pt x="3108010" y="0"/>
                  </a:lnTo>
                  <a:lnTo>
                    <a:pt x="3108010" y="5538480"/>
                  </a:lnTo>
                  <a:lnTo>
                    <a:pt x="0" y="5538480"/>
                  </a:lnTo>
                  <a:lnTo>
                    <a:pt x="0" y="0"/>
                  </a:lnTo>
                  <a:close/>
                </a:path>
              </a:pathLst>
            </a:custGeom>
            <a:blipFill>
              <a:blip r:embed="rId4"/>
              <a:stretch>
                <a:fillRect t="-2620" b="-4104"/>
              </a:stretch>
            </a:blipFill>
          </p:spPr>
          <p:txBody>
            <a:bodyPr/>
            <a:lstStyle/>
            <a:p>
              <a:endParaRPr lang="en-US"/>
            </a:p>
          </p:txBody>
        </p:sp>
      </p:grpSp>
      <p:sp>
        <p:nvSpPr>
          <p:cNvPr id="9" name="TextBox 9"/>
          <p:cNvSpPr txBox="1"/>
          <p:nvPr/>
        </p:nvSpPr>
        <p:spPr>
          <a:xfrm>
            <a:off x="537915" y="542958"/>
            <a:ext cx="6696570" cy="3934460"/>
          </a:xfrm>
          <a:prstGeom prst="rect">
            <a:avLst/>
          </a:prstGeom>
        </p:spPr>
        <p:txBody>
          <a:bodyPr lIns="0" tIns="0" rIns="0" bIns="0" rtlCol="0" anchor="t">
            <a:spAutoFit/>
          </a:bodyPr>
          <a:lstStyle/>
          <a:p>
            <a:pPr algn="ctr">
              <a:lnSpc>
                <a:spcPts val="7840"/>
              </a:lnSpc>
            </a:pPr>
            <a:r>
              <a:rPr lang="en-US" sz="5600">
                <a:solidFill>
                  <a:srgbClr val="AB8C53"/>
                </a:solidFill>
                <a:latin typeface="Droid Serif"/>
                <a:ea typeface="Droid Serif"/>
                <a:cs typeface="Droid Serif"/>
                <a:sym typeface="Droid Serif"/>
              </a:rPr>
              <a:t>Thank You </a:t>
            </a:r>
          </a:p>
          <a:p>
            <a:pPr algn="ctr">
              <a:lnSpc>
                <a:spcPts val="7840"/>
              </a:lnSpc>
            </a:pPr>
            <a:r>
              <a:rPr lang="en-US" sz="5600">
                <a:solidFill>
                  <a:srgbClr val="AB8C53"/>
                </a:solidFill>
                <a:latin typeface="Droid Serif"/>
                <a:ea typeface="Droid Serif"/>
                <a:cs typeface="Droid Serif"/>
                <a:sym typeface="Droid Serif"/>
              </a:rPr>
              <a:t>To Our </a:t>
            </a:r>
          </a:p>
          <a:p>
            <a:pPr algn="ctr">
              <a:lnSpc>
                <a:spcPts val="7840"/>
              </a:lnSpc>
            </a:pPr>
            <a:r>
              <a:rPr lang="en-US" sz="5600" i="1">
                <a:solidFill>
                  <a:srgbClr val="AB8C53"/>
                </a:solidFill>
                <a:latin typeface="Droid Serif Italics"/>
                <a:ea typeface="Droid Serif Italics"/>
                <a:cs typeface="Droid Serif Italics"/>
                <a:sym typeface="Droid Serif Italics"/>
              </a:rPr>
              <a:t>Photo Booth Sponsor!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99671" r="-45529" b="-27180"/>
            </a:stretch>
          </a:blipFill>
        </p:spPr>
        <p:txBody>
          <a:bodyPr/>
          <a:lstStyle/>
          <a:p>
            <a:endParaRPr lang="en-US"/>
          </a:p>
        </p:txBody>
      </p:sp>
      <p:grpSp>
        <p:nvGrpSpPr>
          <p:cNvPr id="3" name="Group 3"/>
          <p:cNvGrpSpPr/>
          <p:nvPr/>
        </p:nvGrpSpPr>
        <p:grpSpPr>
          <a:xfrm>
            <a:off x="-1150727" y="614954"/>
            <a:ext cx="10073853" cy="9734003"/>
            <a:chOff x="0" y="0"/>
            <a:chExt cx="3511583" cy="3393116"/>
          </a:xfrm>
        </p:grpSpPr>
        <p:sp>
          <p:nvSpPr>
            <p:cNvPr id="4" name="Freeform 4"/>
            <p:cNvSpPr/>
            <p:nvPr/>
          </p:nvSpPr>
          <p:spPr>
            <a:xfrm>
              <a:off x="0" y="0"/>
              <a:ext cx="3511583" cy="3393117"/>
            </a:xfrm>
            <a:custGeom>
              <a:avLst/>
              <a:gdLst/>
              <a:ahLst/>
              <a:cxnLst/>
              <a:rect l="l" t="t" r="r" b="b"/>
              <a:pathLst>
                <a:path w="3511583" h="3393117">
                  <a:moveTo>
                    <a:pt x="0" y="0"/>
                  </a:moveTo>
                  <a:lnTo>
                    <a:pt x="3511583" y="0"/>
                  </a:lnTo>
                  <a:lnTo>
                    <a:pt x="3511583" y="3393117"/>
                  </a:lnTo>
                  <a:lnTo>
                    <a:pt x="0" y="3393117"/>
                  </a:lnTo>
                  <a:close/>
                </a:path>
              </a:pathLst>
            </a:custGeom>
            <a:solidFill>
              <a:srgbClr val="FFFFFF"/>
            </a:solidFill>
          </p:spPr>
          <p:txBody>
            <a:bodyPr/>
            <a:lstStyle/>
            <a:p>
              <a:endParaRPr lang="en-US"/>
            </a:p>
          </p:txBody>
        </p:sp>
        <p:sp>
          <p:nvSpPr>
            <p:cNvPr id="5" name="TextBox 5"/>
            <p:cNvSpPr txBox="1"/>
            <p:nvPr/>
          </p:nvSpPr>
          <p:spPr>
            <a:xfrm>
              <a:off x="0" y="-38100"/>
              <a:ext cx="3511583" cy="3431216"/>
            </a:xfrm>
            <a:prstGeom prst="rect">
              <a:avLst/>
            </a:prstGeom>
          </p:spPr>
          <p:txBody>
            <a:bodyPr lIns="50800" tIns="50800" rIns="50800" bIns="50800" rtlCol="0" anchor="ctr"/>
            <a:lstStyle/>
            <a:p>
              <a:pPr algn="ctr">
                <a:lnSpc>
                  <a:spcPts val="2191"/>
                </a:lnSpc>
              </a:pPr>
              <a:endParaRPr/>
            </a:p>
          </p:txBody>
        </p:sp>
      </p:grpSp>
      <p:grpSp>
        <p:nvGrpSpPr>
          <p:cNvPr id="6" name="Group 6"/>
          <p:cNvGrpSpPr/>
          <p:nvPr/>
        </p:nvGrpSpPr>
        <p:grpSpPr>
          <a:xfrm>
            <a:off x="-185956" y="-85374"/>
            <a:ext cx="8190802" cy="1780781"/>
            <a:chOff x="0" y="0"/>
            <a:chExt cx="10921069" cy="2374374"/>
          </a:xfrm>
        </p:grpSpPr>
        <p:sp>
          <p:nvSpPr>
            <p:cNvPr id="7" name="Freeform 7"/>
            <p:cNvSpPr/>
            <p:nvPr/>
          </p:nvSpPr>
          <p:spPr>
            <a:xfrm>
              <a:off x="0" y="0"/>
              <a:ext cx="10921069" cy="2374374"/>
            </a:xfrm>
            <a:custGeom>
              <a:avLst/>
              <a:gdLst/>
              <a:ahLst/>
              <a:cxnLst/>
              <a:rect l="l" t="t" r="r" b="b"/>
              <a:pathLst>
                <a:path w="10921069" h="2374374">
                  <a:moveTo>
                    <a:pt x="0" y="0"/>
                  </a:moveTo>
                  <a:lnTo>
                    <a:pt x="10921069" y="0"/>
                  </a:lnTo>
                  <a:lnTo>
                    <a:pt x="10921069" y="2374374"/>
                  </a:lnTo>
                  <a:lnTo>
                    <a:pt x="0" y="2374374"/>
                  </a:lnTo>
                  <a:lnTo>
                    <a:pt x="0" y="0"/>
                  </a:lnTo>
                  <a:close/>
                </a:path>
              </a:pathLst>
            </a:custGeom>
            <a:blipFill>
              <a:blip r:embed="rId3"/>
              <a:stretch>
                <a:fillRect l="-28399" r="-28399" b="-14490"/>
              </a:stretch>
            </a:blipFill>
          </p:spPr>
          <p:txBody>
            <a:bodyPr/>
            <a:lstStyle/>
            <a:p>
              <a:endParaRPr lang="en-US"/>
            </a:p>
          </p:txBody>
        </p:sp>
        <p:sp>
          <p:nvSpPr>
            <p:cNvPr id="8" name="TextBox 8"/>
            <p:cNvSpPr txBox="1"/>
            <p:nvPr/>
          </p:nvSpPr>
          <p:spPr>
            <a:xfrm>
              <a:off x="1336692" y="321047"/>
              <a:ext cx="7937792" cy="1656080"/>
            </a:xfrm>
            <a:prstGeom prst="rect">
              <a:avLst/>
            </a:prstGeom>
          </p:spPr>
          <p:txBody>
            <a:bodyPr lIns="0" tIns="0" rIns="0" bIns="0" rtlCol="0" anchor="t">
              <a:spAutoFit/>
            </a:bodyPr>
            <a:lstStyle/>
            <a:p>
              <a:pPr algn="ctr">
                <a:lnSpc>
                  <a:spcPts val="5040"/>
                </a:lnSpc>
              </a:pPr>
              <a:r>
                <a:rPr lang="en-US" sz="3600">
                  <a:solidFill>
                    <a:srgbClr val="AB8C53"/>
                  </a:solidFill>
                  <a:latin typeface="Droid Serif"/>
                  <a:ea typeface="Droid Serif"/>
                  <a:cs typeface="Droid Serif"/>
                  <a:sym typeface="Droid Serif"/>
                </a:rPr>
                <a:t>Thank You to Our Gato </a:t>
              </a:r>
              <a:r>
                <a:rPr lang="en-US" sz="3600" b="1">
                  <a:solidFill>
                    <a:srgbClr val="AB8C53"/>
                  </a:solidFill>
                  <a:latin typeface="Droid Serif Bold"/>
                  <a:ea typeface="Droid Serif Bold"/>
                  <a:cs typeface="Droid Serif Bold"/>
                  <a:sym typeface="Droid Serif Bold"/>
                </a:rPr>
                <a:t>Bronze Sponsors</a:t>
              </a:r>
            </a:p>
          </p:txBody>
        </p:sp>
      </p:grpSp>
      <p:sp>
        <p:nvSpPr>
          <p:cNvPr id="9" name="Freeform 9"/>
          <p:cNvSpPr/>
          <p:nvPr/>
        </p:nvSpPr>
        <p:spPr>
          <a:xfrm>
            <a:off x="486128" y="2000701"/>
            <a:ext cx="2146411" cy="863930"/>
          </a:xfrm>
          <a:custGeom>
            <a:avLst/>
            <a:gdLst/>
            <a:ahLst/>
            <a:cxnLst/>
            <a:rect l="l" t="t" r="r" b="b"/>
            <a:pathLst>
              <a:path w="2146411" h="863930">
                <a:moveTo>
                  <a:pt x="0" y="0"/>
                </a:moveTo>
                <a:lnTo>
                  <a:pt x="2146411" y="0"/>
                </a:lnTo>
                <a:lnTo>
                  <a:pt x="2146411" y="863930"/>
                </a:lnTo>
                <a:lnTo>
                  <a:pt x="0" y="863930"/>
                </a:lnTo>
                <a:lnTo>
                  <a:pt x="0" y="0"/>
                </a:lnTo>
                <a:close/>
              </a:path>
            </a:pathLst>
          </a:custGeom>
          <a:blipFill>
            <a:blip r:embed="rId4"/>
            <a:stretch>
              <a:fillRect/>
            </a:stretch>
          </a:blipFill>
        </p:spPr>
        <p:txBody>
          <a:bodyPr/>
          <a:lstStyle/>
          <a:p>
            <a:endParaRPr lang="en-US"/>
          </a:p>
        </p:txBody>
      </p:sp>
      <p:sp>
        <p:nvSpPr>
          <p:cNvPr id="10" name="Freeform 10"/>
          <p:cNvSpPr/>
          <p:nvPr/>
        </p:nvSpPr>
        <p:spPr>
          <a:xfrm>
            <a:off x="3140232" y="1695407"/>
            <a:ext cx="3954762" cy="1282625"/>
          </a:xfrm>
          <a:custGeom>
            <a:avLst/>
            <a:gdLst/>
            <a:ahLst/>
            <a:cxnLst/>
            <a:rect l="l" t="t" r="r" b="b"/>
            <a:pathLst>
              <a:path w="3954762" h="1282625">
                <a:moveTo>
                  <a:pt x="0" y="0"/>
                </a:moveTo>
                <a:lnTo>
                  <a:pt x="3954762" y="0"/>
                </a:lnTo>
                <a:lnTo>
                  <a:pt x="3954762" y="1282625"/>
                </a:lnTo>
                <a:lnTo>
                  <a:pt x="0" y="1282625"/>
                </a:lnTo>
                <a:lnTo>
                  <a:pt x="0" y="0"/>
                </a:lnTo>
                <a:close/>
              </a:path>
            </a:pathLst>
          </a:custGeom>
          <a:blipFill>
            <a:blip r:embed="rId5"/>
            <a:stretch>
              <a:fillRect/>
            </a:stretch>
          </a:blipFill>
        </p:spPr>
        <p:txBody>
          <a:bodyPr/>
          <a:lstStyle/>
          <a:p>
            <a:endParaRPr lang="en-US"/>
          </a:p>
        </p:txBody>
      </p:sp>
      <p:sp>
        <p:nvSpPr>
          <p:cNvPr id="11" name="Freeform 11"/>
          <p:cNvSpPr/>
          <p:nvPr/>
        </p:nvSpPr>
        <p:spPr>
          <a:xfrm>
            <a:off x="2754871" y="4443202"/>
            <a:ext cx="3854928" cy="905908"/>
          </a:xfrm>
          <a:custGeom>
            <a:avLst/>
            <a:gdLst/>
            <a:ahLst/>
            <a:cxnLst/>
            <a:rect l="l" t="t" r="r" b="b"/>
            <a:pathLst>
              <a:path w="3854928" h="905908">
                <a:moveTo>
                  <a:pt x="0" y="0"/>
                </a:moveTo>
                <a:lnTo>
                  <a:pt x="3854927" y="0"/>
                </a:lnTo>
                <a:lnTo>
                  <a:pt x="3854927" y="905908"/>
                </a:lnTo>
                <a:lnTo>
                  <a:pt x="0" y="905908"/>
                </a:lnTo>
                <a:lnTo>
                  <a:pt x="0" y="0"/>
                </a:lnTo>
                <a:close/>
              </a:path>
            </a:pathLst>
          </a:custGeom>
          <a:blipFill>
            <a:blip r:embed="rId6"/>
            <a:stretch>
              <a:fillRect/>
            </a:stretch>
          </a:blipFill>
        </p:spPr>
        <p:txBody>
          <a:bodyPr/>
          <a:lstStyle/>
          <a:p>
            <a:endParaRPr lang="en-US"/>
          </a:p>
        </p:txBody>
      </p:sp>
      <p:sp>
        <p:nvSpPr>
          <p:cNvPr id="12" name="Freeform 12"/>
          <p:cNvSpPr/>
          <p:nvPr/>
        </p:nvSpPr>
        <p:spPr>
          <a:xfrm>
            <a:off x="5643006" y="2696434"/>
            <a:ext cx="1833428" cy="1833428"/>
          </a:xfrm>
          <a:custGeom>
            <a:avLst/>
            <a:gdLst/>
            <a:ahLst/>
            <a:cxnLst/>
            <a:rect l="l" t="t" r="r" b="b"/>
            <a:pathLst>
              <a:path w="1833428" h="1833428">
                <a:moveTo>
                  <a:pt x="0" y="0"/>
                </a:moveTo>
                <a:lnTo>
                  <a:pt x="1833429" y="0"/>
                </a:lnTo>
                <a:lnTo>
                  <a:pt x="1833429" y="1833429"/>
                </a:lnTo>
                <a:lnTo>
                  <a:pt x="0" y="1833429"/>
                </a:lnTo>
                <a:lnTo>
                  <a:pt x="0" y="0"/>
                </a:lnTo>
                <a:close/>
              </a:path>
            </a:pathLst>
          </a:custGeom>
          <a:blipFill>
            <a:blip r:embed="rId7"/>
            <a:stretch>
              <a:fillRect/>
            </a:stretch>
          </a:blipFill>
        </p:spPr>
        <p:txBody>
          <a:bodyPr/>
          <a:lstStyle/>
          <a:p>
            <a:endParaRPr lang="en-US"/>
          </a:p>
        </p:txBody>
      </p:sp>
      <p:sp>
        <p:nvSpPr>
          <p:cNvPr id="13" name="Freeform 13"/>
          <p:cNvSpPr/>
          <p:nvPr/>
        </p:nvSpPr>
        <p:spPr>
          <a:xfrm>
            <a:off x="3669973" y="6421402"/>
            <a:ext cx="3946066" cy="675764"/>
          </a:xfrm>
          <a:custGeom>
            <a:avLst/>
            <a:gdLst/>
            <a:ahLst/>
            <a:cxnLst/>
            <a:rect l="l" t="t" r="r" b="b"/>
            <a:pathLst>
              <a:path w="3946066" h="675764">
                <a:moveTo>
                  <a:pt x="0" y="0"/>
                </a:moveTo>
                <a:lnTo>
                  <a:pt x="3946066" y="0"/>
                </a:lnTo>
                <a:lnTo>
                  <a:pt x="3946066" y="675764"/>
                </a:lnTo>
                <a:lnTo>
                  <a:pt x="0" y="675764"/>
                </a:lnTo>
                <a:lnTo>
                  <a:pt x="0" y="0"/>
                </a:lnTo>
                <a:close/>
              </a:path>
            </a:pathLst>
          </a:custGeom>
          <a:blipFill>
            <a:blip r:embed="rId8"/>
            <a:stretch>
              <a:fillRect/>
            </a:stretch>
          </a:blipFill>
        </p:spPr>
        <p:txBody>
          <a:bodyPr/>
          <a:lstStyle/>
          <a:p>
            <a:endParaRPr lang="en-US"/>
          </a:p>
        </p:txBody>
      </p:sp>
      <p:sp>
        <p:nvSpPr>
          <p:cNvPr id="14" name="Freeform 14"/>
          <p:cNvSpPr/>
          <p:nvPr/>
        </p:nvSpPr>
        <p:spPr>
          <a:xfrm>
            <a:off x="627585" y="5879204"/>
            <a:ext cx="1695915" cy="1405490"/>
          </a:xfrm>
          <a:custGeom>
            <a:avLst/>
            <a:gdLst/>
            <a:ahLst/>
            <a:cxnLst/>
            <a:rect l="l" t="t" r="r" b="b"/>
            <a:pathLst>
              <a:path w="1695915" h="1405490">
                <a:moveTo>
                  <a:pt x="0" y="0"/>
                </a:moveTo>
                <a:lnTo>
                  <a:pt x="1695916" y="0"/>
                </a:lnTo>
                <a:lnTo>
                  <a:pt x="1695916" y="1405490"/>
                </a:lnTo>
                <a:lnTo>
                  <a:pt x="0" y="1405490"/>
                </a:lnTo>
                <a:lnTo>
                  <a:pt x="0" y="0"/>
                </a:lnTo>
                <a:close/>
              </a:path>
            </a:pathLst>
          </a:custGeom>
          <a:blipFill>
            <a:blip r:embed="rId9"/>
            <a:stretch>
              <a:fillRect/>
            </a:stretch>
          </a:blipFill>
        </p:spPr>
        <p:txBody>
          <a:bodyPr/>
          <a:lstStyle/>
          <a:p>
            <a:endParaRPr lang="en-US"/>
          </a:p>
        </p:txBody>
      </p:sp>
      <p:sp>
        <p:nvSpPr>
          <p:cNvPr id="15" name="Freeform 15"/>
          <p:cNvSpPr/>
          <p:nvPr/>
        </p:nvSpPr>
        <p:spPr>
          <a:xfrm>
            <a:off x="486128" y="2978032"/>
            <a:ext cx="1505229" cy="1170734"/>
          </a:xfrm>
          <a:custGeom>
            <a:avLst/>
            <a:gdLst/>
            <a:ahLst/>
            <a:cxnLst/>
            <a:rect l="l" t="t" r="r" b="b"/>
            <a:pathLst>
              <a:path w="1505229" h="1170734">
                <a:moveTo>
                  <a:pt x="0" y="0"/>
                </a:moveTo>
                <a:lnTo>
                  <a:pt x="1505229" y="0"/>
                </a:lnTo>
                <a:lnTo>
                  <a:pt x="1505229" y="1170734"/>
                </a:lnTo>
                <a:lnTo>
                  <a:pt x="0" y="1170734"/>
                </a:lnTo>
                <a:lnTo>
                  <a:pt x="0" y="0"/>
                </a:lnTo>
                <a:close/>
              </a:path>
            </a:pathLst>
          </a:custGeom>
          <a:blipFill>
            <a:blip r:embed="rId10"/>
            <a:stretch>
              <a:fillRect/>
            </a:stretch>
          </a:blipFill>
        </p:spPr>
        <p:txBody>
          <a:bodyPr/>
          <a:lstStyle/>
          <a:p>
            <a:endParaRPr lang="en-US"/>
          </a:p>
        </p:txBody>
      </p:sp>
      <p:sp>
        <p:nvSpPr>
          <p:cNvPr id="16" name="Freeform 16"/>
          <p:cNvSpPr/>
          <p:nvPr/>
        </p:nvSpPr>
        <p:spPr>
          <a:xfrm>
            <a:off x="2754871" y="2917444"/>
            <a:ext cx="2309147" cy="1391409"/>
          </a:xfrm>
          <a:custGeom>
            <a:avLst/>
            <a:gdLst/>
            <a:ahLst/>
            <a:cxnLst/>
            <a:rect l="l" t="t" r="r" b="b"/>
            <a:pathLst>
              <a:path w="2309147" h="1391409">
                <a:moveTo>
                  <a:pt x="0" y="0"/>
                </a:moveTo>
                <a:lnTo>
                  <a:pt x="2309147" y="0"/>
                </a:lnTo>
                <a:lnTo>
                  <a:pt x="2309147" y="1391409"/>
                </a:lnTo>
                <a:lnTo>
                  <a:pt x="0" y="1391409"/>
                </a:lnTo>
                <a:lnTo>
                  <a:pt x="0" y="0"/>
                </a:lnTo>
                <a:close/>
              </a:path>
            </a:pathLst>
          </a:custGeom>
          <a:blipFill>
            <a:blip r:embed="rId11"/>
            <a:stretch>
              <a:fillRect/>
            </a:stretch>
          </a:blipFill>
        </p:spPr>
        <p:txBody>
          <a:bodyPr/>
          <a:lstStyle/>
          <a:p>
            <a:endParaRPr lang="en-US"/>
          </a:p>
        </p:txBody>
      </p:sp>
      <p:sp>
        <p:nvSpPr>
          <p:cNvPr id="17" name="Freeform 17"/>
          <p:cNvSpPr/>
          <p:nvPr/>
        </p:nvSpPr>
        <p:spPr>
          <a:xfrm>
            <a:off x="3532782" y="5453689"/>
            <a:ext cx="2796715" cy="765905"/>
          </a:xfrm>
          <a:custGeom>
            <a:avLst/>
            <a:gdLst/>
            <a:ahLst/>
            <a:cxnLst/>
            <a:rect l="l" t="t" r="r" b="b"/>
            <a:pathLst>
              <a:path w="2796715" h="765905">
                <a:moveTo>
                  <a:pt x="0" y="0"/>
                </a:moveTo>
                <a:lnTo>
                  <a:pt x="2796715" y="0"/>
                </a:lnTo>
                <a:lnTo>
                  <a:pt x="2796715" y="765906"/>
                </a:lnTo>
                <a:lnTo>
                  <a:pt x="0" y="765906"/>
                </a:lnTo>
                <a:lnTo>
                  <a:pt x="0" y="0"/>
                </a:lnTo>
                <a:close/>
              </a:path>
            </a:pathLst>
          </a:custGeom>
          <a:blipFill>
            <a:blip r:embed="rId12"/>
            <a:stretch>
              <a:fillRect/>
            </a:stretch>
          </a:blipFill>
        </p:spPr>
        <p:txBody>
          <a:bodyPr/>
          <a:lstStyle/>
          <a:p>
            <a:endParaRPr lang="en-US"/>
          </a:p>
        </p:txBody>
      </p:sp>
      <p:sp>
        <p:nvSpPr>
          <p:cNvPr id="18" name="Freeform 18"/>
          <p:cNvSpPr/>
          <p:nvPr/>
        </p:nvSpPr>
        <p:spPr>
          <a:xfrm>
            <a:off x="6537897" y="297440"/>
            <a:ext cx="914525" cy="1132539"/>
          </a:xfrm>
          <a:custGeom>
            <a:avLst/>
            <a:gdLst/>
            <a:ahLst/>
            <a:cxnLst/>
            <a:rect l="l" t="t" r="r" b="b"/>
            <a:pathLst>
              <a:path w="914525" h="1132539">
                <a:moveTo>
                  <a:pt x="0" y="0"/>
                </a:moveTo>
                <a:lnTo>
                  <a:pt x="914526" y="0"/>
                </a:lnTo>
                <a:lnTo>
                  <a:pt x="914526" y="1132538"/>
                </a:lnTo>
                <a:lnTo>
                  <a:pt x="0" y="1132538"/>
                </a:lnTo>
                <a:lnTo>
                  <a:pt x="0" y="0"/>
                </a:lnTo>
                <a:close/>
              </a:path>
            </a:pathLst>
          </a:custGeom>
          <a:blipFill>
            <a:blip r:embed="rId13"/>
            <a:stretch>
              <a:fillRect/>
            </a:stretch>
          </a:blipFill>
        </p:spPr>
        <p:txBody>
          <a:bodyPr/>
          <a:lstStyle/>
          <a:p>
            <a:endParaRPr lang="en-US"/>
          </a:p>
        </p:txBody>
      </p:sp>
      <p:sp>
        <p:nvSpPr>
          <p:cNvPr id="19" name="Freeform 19"/>
          <p:cNvSpPr/>
          <p:nvPr/>
        </p:nvSpPr>
        <p:spPr>
          <a:xfrm>
            <a:off x="777240" y="4307801"/>
            <a:ext cx="1396606" cy="1409478"/>
          </a:xfrm>
          <a:custGeom>
            <a:avLst/>
            <a:gdLst/>
            <a:ahLst/>
            <a:cxnLst/>
            <a:rect l="l" t="t" r="r" b="b"/>
            <a:pathLst>
              <a:path w="1396606" h="1409478">
                <a:moveTo>
                  <a:pt x="0" y="0"/>
                </a:moveTo>
                <a:lnTo>
                  <a:pt x="1396606" y="0"/>
                </a:lnTo>
                <a:lnTo>
                  <a:pt x="1396606" y="1409478"/>
                </a:lnTo>
                <a:lnTo>
                  <a:pt x="0" y="1409478"/>
                </a:lnTo>
                <a:lnTo>
                  <a:pt x="0" y="0"/>
                </a:lnTo>
                <a:close/>
              </a:path>
            </a:pathLst>
          </a:custGeom>
          <a:blipFill>
            <a:blip r:embed="rId14"/>
            <a:stretch>
              <a:fillRect/>
            </a:stretch>
          </a:blipFill>
        </p:spPr>
        <p:txBody>
          <a:bodyPr/>
          <a:lstStyle/>
          <a:p>
            <a:endParaRPr lang="en-US"/>
          </a:p>
        </p:txBody>
      </p:sp>
      <p:sp>
        <p:nvSpPr>
          <p:cNvPr id="20" name="TextBox 20"/>
          <p:cNvSpPr txBox="1"/>
          <p:nvPr/>
        </p:nvSpPr>
        <p:spPr>
          <a:xfrm>
            <a:off x="23245" y="7232607"/>
            <a:ext cx="7772400" cy="2715895"/>
          </a:xfrm>
          <a:prstGeom prst="rect">
            <a:avLst/>
          </a:prstGeom>
        </p:spPr>
        <p:txBody>
          <a:bodyPr lIns="0" tIns="0" rIns="0" bIns="0" rtlCol="0" anchor="t">
            <a:spAutoFit/>
          </a:bodyPr>
          <a:lstStyle/>
          <a:p>
            <a:pPr algn="ctr">
              <a:lnSpc>
                <a:spcPts val="3080"/>
              </a:lnSpc>
            </a:pPr>
            <a:r>
              <a:rPr lang="en-US" sz="2200" b="1">
                <a:solidFill>
                  <a:srgbClr val="000000"/>
                </a:solidFill>
                <a:latin typeface="Canva Sans Bold"/>
                <a:ea typeface="Canva Sans Bold"/>
                <a:cs typeface="Canva Sans Bold"/>
                <a:sym typeface="Canva Sans Bold"/>
              </a:rPr>
              <a:t>William Chappelow</a:t>
            </a:r>
          </a:p>
          <a:p>
            <a:pPr algn="ctr">
              <a:lnSpc>
                <a:spcPts val="3080"/>
              </a:lnSpc>
            </a:pPr>
            <a:r>
              <a:rPr lang="en-US" sz="2200" b="1">
                <a:solidFill>
                  <a:srgbClr val="000000"/>
                </a:solidFill>
                <a:latin typeface="Canva Sans Bold"/>
                <a:ea typeface="Canva Sans Bold"/>
                <a:cs typeface="Canva Sans Bold"/>
                <a:sym typeface="Canva Sans Bold"/>
              </a:rPr>
              <a:t>David &amp; Ellen Goldstein</a:t>
            </a:r>
          </a:p>
          <a:p>
            <a:pPr algn="ctr">
              <a:lnSpc>
                <a:spcPts val="3080"/>
              </a:lnSpc>
            </a:pPr>
            <a:r>
              <a:rPr lang="en-US" sz="2200" b="1">
                <a:solidFill>
                  <a:srgbClr val="000000"/>
                </a:solidFill>
                <a:latin typeface="Canva Sans Bold"/>
                <a:ea typeface="Canva Sans Bold"/>
                <a:cs typeface="Canva Sans Bold"/>
                <a:sym typeface="Canva Sans Bold"/>
              </a:rPr>
              <a:t>Diamond Foundation</a:t>
            </a:r>
          </a:p>
          <a:p>
            <a:pPr algn="ctr">
              <a:lnSpc>
                <a:spcPts val="3080"/>
              </a:lnSpc>
            </a:pPr>
            <a:r>
              <a:rPr lang="en-US" sz="2200" b="1">
                <a:solidFill>
                  <a:srgbClr val="000000"/>
                </a:solidFill>
                <a:latin typeface="Canva Sans Bold"/>
                <a:ea typeface="Canva Sans Bold"/>
                <a:cs typeface="Canva Sans Bold"/>
                <a:sym typeface="Canva Sans Bold"/>
              </a:rPr>
              <a:t>Robert &amp; Beverely Elliott</a:t>
            </a:r>
          </a:p>
          <a:p>
            <a:pPr algn="ctr">
              <a:lnSpc>
                <a:spcPts val="3080"/>
              </a:lnSpc>
            </a:pPr>
            <a:r>
              <a:rPr lang="en-US" sz="2200" b="1">
                <a:solidFill>
                  <a:srgbClr val="000000"/>
                </a:solidFill>
                <a:latin typeface="Canva Sans Bold"/>
                <a:ea typeface="Canva Sans Bold"/>
                <a:cs typeface="Canva Sans Bold"/>
                <a:sym typeface="Canva Sans Bold"/>
              </a:rPr>
              <a:t>Humberto Stevens</a:t>
            </a:r>
          </a:p>
          <a:p>
            <a:pPr algn="ctr">
              <a:lnSpc>
                <a:spcPts val="3080"/>
              </a:lnSpc>
            </a:pPr>
            <a:r>
              <a:rPr lang="en-US" sz="2200" b="1">
                <a:solidFill>
                  <a:srgbClr val="000000"/>
                </a:solidFill>
                <a:latin typeface="Canva Sans Bold"/>
                <a:ea typeface="Canva Sans Bold"/>
                <a:cs typeface="Canva Sans Bold"/>
                <a:sym typeface="Canva Sans Bold"/>
              </a:rPr>
              <a:t>The Gootter-Messing Families</a:t>
            </a:r>
          </a:p>
          <a:p>
            <a:pPr algn="ctr">
              <a:lnSpc>
                <a:spcPts val="3080"/>
              </a:lnSpc>
            </a:pPr>
            <a:r>
              <a:rPr lang="en-US" sz="2200" b="1">
                <a:solidFill>
                  <a:srgbClr val="000000"/>
                </a:solidFill>
                <a:latin typeface="Canva Sans Bold"/>
                <a:ea typeface="Canva Sans Bold"/>
                <a:cs typeface="Canva Sans Bold"/>
                <a:sym typeface="Canva Sans Bold"/>
              </a:rPr>
              <a:t>Leanna Trujillo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4343</Words>
  <Application>Microsoft Office PowerPoint</Application>
  <PresentationFormat>Custom</PresentationFormat>
  <Paragraphs>350</Paragraphs>
  <Slides>44</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44</vt:i4>
      </vt:variant>
    </vt:vector>
  </HeadingPairs>
  <TitlesOfParts>
    <vt:vector size="60" baseType="lpstr">
      <vt:lpstr>Parisienne</vt:lpstr>
      <vt:lpstr>Abril Fatface</vt:lpstr>
      <vt:lpstr>Alex Brush</vt:lpstr>
      <vt:lpstr>Lovelace Text Bold</vt:lpstr>
      <vt:lpstr>Calibri</vt:lpstr>
      <vt:lpstr>Playfair Display</vt:lpstr>
      <vt:lpstr>Lovelace Text</vt:lpstr>
      <vt:lpstr>Droid Serif</vt:lpstr>
      <vt:lpstr>Droid Serif Bold</vt:lpstr>
      <vt:lpstr>Playfair Display Bold</vt:lpstr>
      <vt:lpstr>Canva Sans</vt:lpstr>
      <vt:lpstr>Droid Serif Bold Italics</vt:lpstr>
      <vt:lpstr>Canva Sans Bold</vt:lpstr>
      <vt:lpstr>Arial</vt:lpstr>
      <vt:lpstr>Droid Serif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POE 2025 Event Program</dc:title>
  <dc:creator>Letty Gutierrez</dc:creator>
  <cp:lastModifiedBy>Molina-Gutierrez, Letty - (lgutierrez1)</cp:lastModifiedBy>
  <cp:revision>1</cp:revision>
  <dcterms:created xsi:type="dcterms:W3CDTF">2006-08-16T00:00:00Z</dcterms:created>
  <dcterms:modified xsi:type="dcterms:W3CDTF">2025-03-18T16:54:19Z</dcterms:modified>
  <dc:identifier>DAGfpS8P0cQ</dc:identifier>
</cp:coreProperties>
</file>